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4" r:id="rId4"/>
  </p:sldMasterIdLst>
  <p:notesMasterIdLst>
    <p:notesMasterId r:id="rId22"/>
  </p:notesMasterIdLst>
  <p:sldIdLst>
    <p:sldId id="257" r:id="rId5"/>
    <p:sldId id="308" r:id="rId6"/>
    <p:sldId id="305" r:id="rId7"/>
    <p:sldId id="306" r:id="rId8"/>
    <p:sldId id="309" r:id="rId9"/>
    <p:sldId id="307" r:id="rId10"/>
    <p:sldId id="310" r:id="rId11"/>
    <p:sldId id="304" r:id="rId12"/>
    <p:sldId id="302" r:id="rId13"/>
    <p:sldId id="298" r:id="rId14"/>
    <p:sldId id="270" r:id="rId15"/>
    <p:sldId id="272" r:id="rId16"/>
    <p:sldId id="295" r:id="rId17"/>
    <p:sldId id="274" r:id="rId18"/>
    <p:sldId id="292" r:id="rId19"/>
    <p:sldId id="293" r:id="rId20"/>
    <p:sldId id="2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513"/>
    <a:srgbClr val="70AD79"/>
    <a:srgbClr val="D92A1D"/>
    <a:srgbClr val="70AD47"/>
    <a:srgbClr val="70ADAB"/>
    <a:srgbClr val="4CA7FA"/>
    <a:srgbClr val="E8510E"/>
    <a:srgbClr val="EA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94660"/>
  </p:normalViewPr>
  <p:slideViewPr>
    <p:cSldViewPr snapToGrid="0">
      <p:cViewPr varScale="1">
        <p:scale>
          <a:sx n="67" d="100"/>
          <a:sy n="67"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81ED0-9983-48E9-80DB-1095FAD52F72}"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33227-84BA-423B-8111-587233CF25E2}" type="slidenum">
              <a:rPr lang="en-US" smtClean="0"/>
              <a:t>‹#›</a:t>
            </a:fld>
            <a:endParaRPr lang="en-US"/>
          </a:p>
        </p:txBody>
      </p:sp>
    </p:spTree>
    <p:extLst>
      <p:ext uri="{BB962C8B-B14F-4D97-AF65-F5344CB8AC3E}">
        <p14:creationId xmlns:p14="http://schemas.microsoft.com/office/powerpoint/2010/main" val="1902918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even a Translated active shooter link https://www.cisa.gov/translated-active-shooter-resources</a:t>
            </a:r>
          </a:p>
        </p:txBody>
      </p:sp>
      <p:sp>
        <p:nvSpPr>
          <p:cNvPr id="4" name="Slide Number Placeholder 3"/>
          <p:cNvSpPr>
            <a:spLocks noGrp="1"/>
          </p:cNvSpPr>
          <p:nvPr>
            <p:ph type="sldNum" sz="quarter" idx="5"/>
          </p:nvPr>
        </p:nvSpPr>
        <p:spPr/>
        <p:txBody>
          <a:bodyPr/>
          <a:lstStyle/>
          <a:p>
            <a:fld id="{EE833227-84BA-423B-8111-587233CF25E2}" type="slidenum">
              <a:rPr lang="en-US" smtClean="0"/>
              <a:t>8</a:t>
            </a:fld>
            <a:endParaRPr lang="en-US"/>
          </a:p>
        </p:txBody>
      </p:sp>
    </p:spTree>
    <p:extLst>
      <p:ext uri="{BB962C8B-B14F-4D97-AF65-F5344CB8AC3E}">
        <p14:creationId xmlns:p14="http://schemas.microsoft.com/office/powerpoint/2010/main" val="2630524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EHP tool in </a:t>
            </a:r>
            <a:r>
              <a:rPr lang="en-US" dirty="0" err="1"/>
              <a:t>datacounts</a:t>
            </a:r>
            <a:r>
              <a:rPr lang="en-US" dirty="0"/>
              <a:t>. Webinars on managing the grant may count as “meeting”.</a:t>
            </a:r>
          </a:p>
        </p:txBody>
      </p:sp>
      <p:sp>
        <p:nvSpPr>
          <p:cNvPr id="4" name="Slide Number Placeholder 3"/>
          <p:cNvSpPr>
            <a:spLocks noGrp="1"/>
          </p:cNvSpPr>
          <p:nvPr>
            <p:ph type="sldNum" sz="quarter" idx="5"/>
          </p:nvPr>
        </p:nvSpPr>
        <p:spPr/>
        <p:txBody>
          <a:bodyPr/>
          <a:lstStyle/>
          <a:p>
            <a:fld id="{EE833227-84BA-423B-8111-587233CF25E2}" type="slidenum">
              <a:rPr lang="en-US" smtClean="0"/>
              <a:t>11</a:t>
            </a:fld>
            <a:endParaRPr lang="en-US"/>
          </a:p>
        </p:txBody>
      </p:sp>
    </p:spTree>
    <p:extLst>
      <p:ext uri="{BB962C8B-B14F-4D97-AF65-F5344CB8AC3E}">
        <p14:creationId xmlns:p14="http://schemas.microsoft.com/office/powerpoint/2010/main" val="290741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review the Authorized Equipment List on </a:t>
            </a:r>
            <a:r>
              <a:rPr lang="en-US" dirty="0" err="1"/>
              <a:t>datacounts</a:t>
            </a:r>
            <a:r>
              <a:rPr lang="en-US" dirty="0"/>
              <a:t> </a:t>
            </a:r>
          </a:p>
        </p:txBody>
      </p:sp>
      <p:sp>
        <p:nvSpPr>
          <p:cNvPr id="4" name="Slide Number Placeholder 3"/>
          <p:cNvSpPr>
            <a:spLocks noGrp="1"/>
          </p:cNvSpPr>
          <p:nvPr>
            <p:ph type="sldNum" sz="quarter" idx="5"/>
          </p:nvPr>
        </p:nvSpPr>
        <p:spPr/>
        <p:txBody>
          <a:bodyPr/>
          <a:lstStyle/>
          <a:p>
            <a:fld id="{EE833227-84BA-423B-8111-587233CF25E2}" type="slidenum">
              <a:rPr lang="en-US" smtClean="0"/>
              <a:t>12</a:t>
            </a:fld>
            <a:endParaRPr lang="en-US"/>
          </a:p>
        </p:txBody>
      </p:sp>
    </p:spTree>
    <p:extLst>
      <p:ext uri="{BB962C8B-B14F-4D97-AF65-F5344CB8AC3E}">
        <p14:creationId xmlns:p14="http://schemas.microsoft.com/office/powerpoint/2010/main" val="4240928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833227-84BA-423B-8111-587233CF25E2}" type="slidenum">
              <a:rPr lang="en-US" smtClean="0"/>
              <a:t>14</a:t>
            </a:fld>
            <a:endParaRPr lang="en-US"/>
          </a:p>
        </p:txBody>
      </p:sp>
    </p:spTree>
    <p:extLst>
      <p:ext uri="{BB962C8B-B14F-4D97-AF65-F5344CB8AC3E}">
        <p14:creationId xmlns:p14="http://schemas.microsoft.com/office/powerpoint/2010/main" val="180900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Quarterly reports are required until the project is complete.</a:t>
            </a:r>
          </a:p>
        </p:txBody>
      </p:sp>
      <p:sp>
        <p:nvSpPr>
          <p:cNvPr id="4" name="Slide Number Placeholder 3"/>
          <p:cNvSpPr>
            <a:spLocks noGrp="1"/>
          </p:cNvSpPr>
          <p:nvPr>
            <p:ph type="sldNum" sz="quarter" idx="5"/>
          </p:nvPr>
        </p:nvSpPr>
        <p:spPr/>
        <p:txBody>
          <a:bodyPr/>
          <a:lstStyle/>
          <a:p>
            <a:fld id="{EE833227-84BA-423B-8111-587233CF25E2}" type="slidenum">
              <a:rPr lang="en-US" smtClean="0"/>
              <a:t>15</a:t>
            </a:fld>
            <a:endParaRPr lang="en-US"/>
          </a:p>
        </p:txBody>
      </p:sp>
    </p:spTree>
    <p:extLst>
      <p:ext uri="{BB962C8B-B14F-4D97-AF65-F5344CB8AC3E}">
        <p14:creationId xmlns:p14="http://schemas.microsoft.com/office/powerpoint/2010/main" val="353758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Quarterly reports are required until the project is complete.</a:t>
            </a:r>
          </a:p>
        </p:txBody>
      </p:sp>
      <p:sp>
        <p:nvSpPr>
          <p:cNvPr id="4" name="Slide Number Placeholder 3"/>
          <p:cNvSpPr>
            <a:spLocks noGrp="1"/>
          </p:cNvSpPr>
          <p:nvPr>
            <p:ph type="sldNum" sz="quarter" idx="5"/>
          </p:nvPr>
        </p:nvSpPr>
        <p:spPr/>
        <p:txBody>
          <a:bodyPr/>
          <a:lstStyle/>
          <a:p>
            <a:fld id="{EE833227-84BA-423B-8111-587233CF25E2}" type="slidenum">
              <a:rPr lang="en-US" smtClean="0"/>
              <a:t>16</a:t>
            </a:fld>
            <a:endParaRPr lang="en-US"/>
          </a:p>
        </p:txBody>
      </p:sp>
    </p:spTree>
    <p:extLst>
      <p:ext uri="{BB962C8B-B14F-4D97-AF65-F5344CB8AC3E}">
        <p14:creationId xmlns:p14="http://schemas.microsoft.com/office/powerpoint/2010/main" val="3661328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3" descr="C:\Users\James\Desktop\msft\Berlin\build Assets\hashOverlaySD-FullResolve.png"/>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9" name="Rectangle 8"/>
          <p:cNvSpPr/>
          <p:nvPr/>
        </p:nvSpPr>
        <p:spPr>
          <a:xfrm>
            <a:off x="0" y="2727331"/>
            <a:ext cx="12192000" cy="23574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07789" y="2727332"/>
            <a:ext cx="11669721" cy="2126158"/>
          </a:xfrm>
        </p:spPr>
        <p:txBody>
          <a:bodyPr anchor="b">
            <a:noAutofit/>
          </a:bodyPr>
          <a:lstStyle>
            <a:lvl1pPr algn="r">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61140" y="4952310"/>
            <a:ext cx="1166972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9234309" y="6301315"/>
            <a:ext cx="2743200" cy="365125"/>
          </a:xfrm>
        </p:spPr>
        <p:txBody>
          <a:bodyPr/>
          <a:lstStyle/>
          <a:p>
            <a:fld id="{592EA698-4FFB-4C4C-BC4F-7AB1B0769A57}" type="datetimeFigureOut">
              <a:rPr lang="en-US" smtClean="0"/>
              <a:t>9/27/2024</a:t>
            </a:fld>
            <a:endParaRPr lang="en-US"/>
          </a:p>
        </p:txBody>
      </p:sp>
      <p:sp>
        <p:nvSpPr>
          <p:cNvPr id="5" name="Footer Placeholder 4"/>
          <p:cNvSpPr>
            <a:spLocks noGrp="1"/>
          </p:cNvSpPr>
          <p:nvPr>
            <p:ph type="ftr" sz="quarter" idx="11"/>
          </p:nvPr>
        </p:nvSpPr>
        <p:spPr>
          <a:xfrm>
            <a:off x="307788" y="6301314"/>
            <a:ext cx="5362221" cy="365125"/>
          </a:xfrm>
        </p:spPr>
        <p:txBody>
          <a:bodyPr/>
          <a:lstStyle/>
          <a:p>
            <a:endParaRPr lang="en-US"/>
          </a:p>
        </p:txBody>
      </p:sp>
      <p:pic>
        <p:nvPicPr>
          <p:cNvPr id="11" name="Picture 1" descr="U:\Desktop\H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24" y="267164"/>
            <a:ext cx="2825749"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38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0" name="Rectangle 29"/>
          <p:cNvSpPr/>
          <p:nvPr/>
        </p:nvSpPr>
        <p:spPr>
          <a:xfrm>
            <a:off x="0" y="69393"/>
            <a:ext cx="12192000" cy="8297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30579" y="69391"/>
            <a:ext cx="11198576" cy="829734"/>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30578" y="1202267"/>
            <a:ext cx="11198577"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85955" y="6294959"/>
            <a:ext cx="2743200" cy="365125"/>
          </a:xfrm>
        </p:spPr>
        <p:txBody>
          <a:bodyPr/>
          <a:lstStyle/>
          <a:p>
            <a:fld id="{592EA698-4FFB-4C4C-BC4F-7AB1B0769A57}" type="datetimeFigureOut">
              <a:rPr lang="en-US" smtClean="0"/>
              <a:t>9/27/2024</a:t>
            </a:fld>
            <a:endParaRPr lang="en-US"/>
          </a:p>
        </p:txBody>
      </p:sp>
      <p:sp>
        <p:nvSpPr>
          <p:cNvPr id="5" name="Footer Placeholder 4"/>
          <p:cNvSpPr>
            <a:spLocks noGrp="1"/>
          </p:cNvSpPr>
          <p:nvPr>
            <p:ph type="ftr" sz="quarter" idx="11"/>
          </p:nvPr>
        </p:nvSpPr>
        <p:spPr>
          <a:xfrm>
            <a:off x="530578" y="6294960"/>
            <a:ext cx="6446231" cy="365125"/>
          </a:xfrm>
        </p:spPr>
        <p:txBody>
          <a:bodyPr/>
          <a:lstStyle/>
          <a:p>
            <a:endParaRPr lang="en-US"/>
          </a:p>
        </p:txBody>
      </p:sp>
    </p:spTree>
    <p:extLst>
      <p:ext uri="{BB962C8B-B14F-4D97-AF65-F5344CB8AC3E}">
        <p14:creationId xmlns:p14="http://schemas.microsoft.com/office/powerpoint/2010/main" val="31910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8985955" y="6294959"/>
            <a:ext cx="2743200" cy="365125"/>
          </a:xfrm>
        </p:spPr>
        <p:txBody>
          <a:bodyPr/>
          <a:lstStyle/>
          <a:p>
            <a:fld id="{592EA698-4FFB-4C4C-BC4F-7AB1B0769A57}" type="datetimeFigureOut">
              <a:rPr lang="en-US" smtClean="0"/>
              <a:t>9/27/2024</a:t>
            </a:fld>
            <a:endParaRPr lang="en-US"/>
          </a:p>
        </p:txBody>
      </p:sp>
      <p:sp>
        <p:nvSpPr>
          <p:cNvPr id="11" name="Footer Placeholder 4"/>
          <p:cNvSpPr>
            <a:spLocks noGrp="1"/>
          </p:cNvSpPr>
          <p:nvPr>
            <p:ph type="ftr" sz="quarter" idx="11"/>
          </p:nvPr>
        </p:nvSpPr>
        <p:spPr>
          <a:xfrm>
            <a:off x="530578" y="6294960"/>
            <a:ext cx="6446231" cy="365125"/>
          </a:xfrm>
        </p:spPr>
        <p:txBody>
          <a:bodyPr/>
          <a:lstStyle/>
          <a:p>
            <a:endParaRPr lang="en-US"/>
          </a:p>
        </p:txBody>
      </p:sp>
      <p:sp>
        <p:nvSpPr>
          <p:cNvPr id="5" name="Rectangle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821696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8852" y="753228"/>
            <a:ext cx="9195379"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11201" y="2336873"/>
            <a:ext cx="9183185"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57175" y="5936189"/>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92EA698-4FFB-4C4C-BC4F-7AB1B0769A57}" type="datetimeFigureOut">
              <a:rPr lang="en-US" smtClean="0"/>
              <a:t>9/27/2024</a:t>
            </a:fld>
            <a:endParaRPr lang="en-US"/>
          </a:p>
        </p:txBody>
      </p:sp>
      <p:sp>
        <p:nvSpPr>
          <p:cNvPr id="5" name="Footer Placeholder 4"/>
          <p:cNvSpPr>
            <a:spLocks noGrp="1"/>
          </p:cNvSpPr>
          <p:nvPr>
            <p:ph type="ftr" sz="quarter" idx="3"/>
          </p:nvPr>
        </p:nvSpPr>
        <p:spPr>
          <a:xfrm>
            <a:off x="711201" y="5936190"/>
            <a:ext cx="6446231"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4800" y="753229"/>
            <a:ext cx="1543565"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A492678-4F8F-48AD-9184-7AC82390B922}" type="slidenum">
              <a:rPr lang="en-US" smtClean="0"/>
              <a:t>‹#›</a:t>
            </a:fld>
            <a:endParaRPr lang="en-US"/>
          </a:p>
        </p:txBody>
      </p:sp>
    </p:spTree>
    <p:extLst>
      <p:ext uri="{BB962C8B-B14F-4D97-AF65-F5344CB8AC3E}">
        <p14:creationId xmlns:p14="http://schemas.microsoft.com/office/powerpoint/2010/main" val="268800484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NSGP.KHP@KS.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os.ks.gov/publications/kansas-register.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datacounts.net/nsg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KHP.Homeland@KS.GOV" TargetMode="External"/><Relationship Id="rId2" Type="http://schemas.openxmlformats.org/officeDocument/2006/relationships/hyperlink" Target="mailto:nsgp.khp@ks.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datcounts.net/nsgp" TargetMode="External"/><Relationship Id="rId3" Type="http://schemas.openxmlformats.org/officeDocument/2006/relationships/hyperlink" Target="http://datacounts.net/nsgp" TargetMode="External"/><Relationship Id="rId7" Type="http://schemas.openxmlformats.org/officeDocument/2006/relationships/hyperlink" Target="https://www.ecfr.gov/cgi-bin/ECFR?page=brow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admin.ks.gov/offices/procurement-and-contracts" TargetMode="External"/><Relationship Id="rId5" Type="http://schemas.openxmlformats.org/officeDocument/2006/relationships/hyperlink" Target="https://www.fema.gov/grants/preparedness" TargetMode="External"/><Relationship Id="rId10" Type="http://schemas.openxmlformats.org/officeDocument/2006/relationships/hyperlink" Target="https://www.cisa.gov/faith-based-organizations-houses-worship" TargetMode="External"/><Relationship Id="rId4" Type="http://schemas.openxmlformats.org/officeDocument/2006/relationships/hyperlink" Target="https://www.fema.gov/grants/preparedness/nonprofit-security" TargetMode="External"/><Relationship Id="rId9" Type="http://schemas.openxmlformats.org/officeDocument/2006/relationships/hyperlink" Target="https://www.cisa.gov/hometown-security"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mailto:Justin.Bramlett@ks.gov" TargetMode="External"/><Relationship Id="rId3" Type="http://schemas.openxmlformats.org/officeDocument/2006/relationships/hyperlink" Target="mailto:Melissa.McCoy@ks.gov" TargetMode="External"/><Relationship Id="rId7" Type="http://schemas.openxmlformats.org/officeDocument/2006/relationships/hyperlink" Target="mailto:Melanie.Lawrence@ks.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datacounts.net/nsgp" TargetMode="External"/><Relationship Id="rId5" Type="http://schemas.openxmlformats.org/officeDocument/2006/relationships/hyperlink" Target="mailto:csatzler@kansas.net" TargetMode="External"/><Relationship Id="rId4" Type="http://schemas.openxmlformats.org/officeDocument/2006/relationships/hyperlink" Target="mailto:Edna.cordner@ks.gov" TargetMode="External"/><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hyperlink" Target="mailto:NSGP.KHP@KS.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flickr.com/photos/the-o/2294132949"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www.datacounts.net/nsgp" TargetMode="Externa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atacounts.net/nsgp" TargetMode="External"/><Relationship Id="rId2" Type="http://schemas.openxmlformats.org/officeDocument/2006/relationships/hyperlink" Target="mailto:nsgp.khp@ks.gov" TargetMode="External"/><Relationship Id="rId1" Type="http://schemas.openxmlformats.org/officeDocument/2006/relationships/slideLayout" Target="../slideLayouts/slideLayout2.xml"/><Relationship Id="rId4" Type="http://schemas.openxmlformats.org/officeDocument/2006/relationships/hyperlink" Target="mailto:NSGP.KHP@KS.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cisa.gov/insider-threat-mitigation" TargetMode="External"/><Relationship Id="rId3" Type="http://schemas.openxmlformats.org/officeDocument/2006/relationships/hyperlink" Target="https://www.cisa.gov/active-shooter-preparedness" TargetMode="External"/><Relationship Id="rId7" Type="http://schemas.openxmlformats.org/officeDocument/2006/relationships/hyperlink" Target="https://www.cisa.gov/power-hell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cisa.gov/employee-vigilance-security-soft-skills" TargetMode="External"/><Relationship Id="rId5" Type="http://schemas.openxmlformats.org/officeDocument/2006/relationships/hyperlink" Target="https://www.cisa.gov/active-shooter-workshop-participant" TargetMode="External"/><Relationship Id="rId4" Type="http://schemas.openxmlformats.org/officeDocument/2006/relationships/hyperlink" Target="https://www.cisa.gov/translated-active-shooter-resources" TargetMode="External"/><Relationship Id="rId9" Type="http://schemas.openxmlformats.org/officeDocument/2006/relationships/hyperlink" Target="https://www.cisa.gov/de-escalation-seri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NSGP.KHP@KS.GOV"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mailto:KHP.Homeland@K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4841" y="3008541"/>
            <a:ext cx="8752291" cy="1954043"/>
          </a:xfrm>
        </p:spPr>
        <p:txBody>
          <a:bodyPr>
            <a:normAutofit fontScale="90000"/>
          </a:bodyPr>
          <a:lstStyle/>
          <a:p>
            <a:pPr algn="ctr"/>
            <a:r>
              <a:rPr lang="en-US" dirty="0"/>
              <a:t>Nonprofit Security Grant Program</a:t>
            </a:r>
            <a:br>
              <a:rPr lang="en-US" dirty="0"/>
            </a:br>
            <a:r>
              <a:rPr lang="en-US" dirty="0"/>
              <a:t>-Project Management</a:t>
            </a:r>
            <a:br>
              <a:rPr lang="en-US" dirty="0"/>
            </a:br>
            <a:endParaRPr lang="en-US" sz="27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63722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40D6B-6251-4960-690C-C4E16D1332B4}"/>
              </a:ext>
            </a:extLst>
          </p:cNvPr>
          <p:cNvSpPr>
            <a:spLocks noGrp="1"/>
          </p:cNvSpPr>
          <p:nvPr>
            <p:ph type="title"/>
          </p:nvPr>
        </p:nvSpPr>
        <p:spPr/>
        <p:txBody>
          <a:bodyPr/>
          <a:lstStyle/>
          <a:p>
            <a:r>
              <a:rPr lang="en-US" dirty="0"/>
              <a:t>Equipment &amp; Accountability </a:t>
            </a:r>
          </a:p>
        </p:txBody>
      </p:sp>
      <p:sp>
        <p:nvSpPr>
          <p:cNvPr id="3" name="Content Placeholder 2">
            <a:extLst>
              <a:ext uri="{FF2B5EF4-FFF2-40B4-BE49-F238E27FC236}">
                <a16:creationId xmlns:a16="http://schemas.microsoft.com/office/drawing/2014/main" id="{97CECECC-DFB6-F408-FDF9-86637B9DFA91}"/>
              </a:ext>
            </a:extLst>
          </p:cNvPr>
          <p:cNvSpPr>
            <a:spLocks noGrp="1"/>
          </p:cNvSpPr>
          <p:nvPr>
            <p:ph idx="1"/>
          </p:nvPr>
        </p:nvSpPr>
        <p:spPr>
          <a:xfrm>
            <a:off x="530579" y="1220740"/>
            <a:ext cx="11198577" cy="4953000"/>
          </a:xfrm>
        </p:spPr>
        <p:txBody>
          <a:bodyPr>
            <a:normAutofit fontScale="92500" lnSpcReduction="10000"/>
          </a:bodyPr>
          <a:lstStyle/>
          <a:p>
            <a:pPr marL="0" indent="0">
              <a:buNone/>
            </a:pPr>
            <a:r>
              <a:rPr lang="en-US" dirty="0">
                <a:latin typeface="Calibri" panose="020F0502020204030204" pitchFamily="34" charset="0"/>
                <a:cs typeface="Calibri" panose="020F0502020204030204" pitchFamily="34" charset="0"/>
              </a:rPr>
              <a:t>Applicants should analyze the cost benefits of purchasing versus leasing equipment, especially high-cost items and those subject to rapid technical advances. </a:t>
            </a:r>
          </a:p>
          <a:p>
            <a:pPr marL="0" indent="0">
              <a:buNone/>
            </a:pPr>
            <a:r>
              <a:rPr lang="en-US" dirty="0">
                <a:latin typeface="Calibri" panose="020F0502020204030204" pitchFamily="34" charset="0"/>
                <a:cs typeface="Calibri" panose="020F0502020204030204" pitchFamily="34" charset="0"/>
              </a:rPr>
              <a:t>Large equipment purchases must be identified and explained. </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For additional guidance, please reach out to the SAA at </a:t>
            </a:r>
            <a:r>
              <a:rPr lang="en-US"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NSGP.KHP@KS.GOV</a:t>
            </a:r>
            <a:r>
              <a:rPr lang="en-US" dirty="0">
                <a:solidFill>
                  <a:srgbClr val="0070C0"/>
                </a:solidFill>
                <a:latin typeface="Calibri" panose="020F0502020204030204" pitchFamily="34" charset="0"/>
                <a:cs typeface="Calibri" panose="020F0502020204030204" pitchFamily="34" charset="0"/>
              </a:rPr>
              <a:t> </a:t>
            </a:r>
          </a:p>
          <a:p>
            <a:pPr marL="0" indent="0">
              <a:buNone/>
            </a:pPr>
            <a:endParaRPr lang="en-US" dirty="0">
              <a:solidFill>
                <a:srgbClr val="0070C0"/>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The installation of certain equipment may trigger EHP requirements. Please reference the EHP sections in the NOFO and this Manual for more information. Additionally, some equipment installation may constitute construction or renovation. </a:t>
            </a:r>
          </a:p>
          <a:p>
            <a:pPr>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Subrecipients should have a method of accountability for equipment and supplies purchased with NSGP funding. Example - Access control, access to technology and access to sensitive materials. A plan/protocol should be put in place to identify who has access, log of check-out/check-in, what happens if that person who has access leaves the organization, etc. </a:t>
            </a:r>
          </a:p>
        </p:txBody>
      </p:sp>
    </p:spTree>
    <p:extLst>
      <p:ext uri="{BB962C8B-B14F-4D97-AF65-F5344CB8AC3E}">
        <p14:creationId xmlns:p14="http://schemas.microsoft.com/office/powerpoint/2010/main" val="1424313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9391"/>
            <a:ext cx="11963400" cy="829734"/>
          </a:xfrm>
        </p:spPr>
        <p:txBody>
          <a:bodyPr>
            <a:noAutofit/>
          </a:bodyPr>
          <a:lstStyle/>
          <a:p>
            <a:br>
              <a:rPr lang="en-US" b="1" cap="small" dirty="0"/>
            </a:br>
            <a:r>
              <a:rPr lang="en-US" b="1" cap="small" dirty="0"/>
              <a:t>M&amp;A Summary</a:t>
            </a:r>
            <a:br>
              <a:rPr lang="en-US" dirty="0"/>
            </a:br>
            <a:endParaRPr lang="en-US" sz="3200" dirty="0"/>
          </a:p>
        </p:txBody>
      </p:sp>
      <p:sp>
        <p:nvSpPr>
          <p:cNvPr id="3" name="Content Placeholder 2"/>
          <p:cNvSpPr>
            <a:spLocks noGrp="1"/>
          </p:cNvSpPr>
          <p:nvPr>
            <p:ph idx="1"/>
          </p:nvPr>
        </p:nvSpPr>
        <p:spPr>
          <a:xfrm>
            <a:off x="530578" y="1291590"/>
            <a:ext cx="11198577" cy="5166359"/>
          </a:xfrm>
        </p:spPr>
        <p:txBody>
          <a:bodyPr>
            <a:normAutofit fontScale="92500" lnSpcReduction="20000"/>
          </a:bodyPr>
          <a:lstStyle/>
          <a:p>
            <a:pPr marL="0" indent="0">
              <a:buNone/>
            </a:pPr>
            <a:r>
              <a:rPr lang="en-US" sz="3600" dirty="0">
                <a:solidFill>
                  <a:srgbClr val="0070C0"/>
                </a:solidFill>
                <a:latin typeface="Calibri" panose="020F0502020204030204" pitchFamily="34" charset="0"/>
                <a:cs typeface="Calibri" panose="020F0502020204030204" pitchFamily="34" charset="0"/>
              </a:rPr>
              <a:t>You may only request M&amp;A reimbursement for:</a:t>
            </a:r>
          </a:p>
          <a:p>
            <a:pPr marL="0" indent="0">
              <a:buNone/>
            </a:pPr>
            <a:endParaRPr lang="en-US" dirty="0">
              <a:solidFill>
                <a:srgbClr val="0070C0"/>
              </a:solidFill>
              <a:latin typeface="Calibri" panose="020F0502020204030204" pitchFamily="34" charset="0"/>
              <a:cs typeface="Calibri" panose="020F0502020204030204" pitchFamily="34" charset="0"/>
            </a:endParaRPr>
          </a:p>
          <a:p>
            <a:pPr>
              <a:lnSpc>
                <a:spcPct val="105000"/>
              </a:lnSpc>
              <a:spcBef>
                <a:spcPts val="0"/>
              </a:spcBef>
              <a:spcAft>
                <a:spcPts val="800"/>
              </a:spcAft>
              <a:buFont typeface="Wingdings" panose="05000000000000000000" pitchFamily="2" charset="2"/>
              <a:buChar char="q"/>
            </a:pPr>
            <a:r>
              <a:rPr lang="en-US" dirty="0">
                <a:latin typeface="Calibri" panose="020F0502020204030204" pitchFamily="34" charset="0"/>
                <a:cs typeface="Calibri" panose="020F0502020204030204" pitchFamily="34" charset="0"/>
              </a:rPr>
              <a:t>Hiring of full-time or part-time staff or contractors/consultants responsible for activities relating to the management and administration of NSGP funds. </a:t>
            </a:r>
          </a:p>
          <a:p>
            <a:pPr marR="0" lvl="0">
              <a:lnSpc>
                <a:spcPct val="105000"/>
              </a:lnSpc>
              <a:spcBef>
                <a:spcPts val="0"/>
              </a:spcBef>
              <a:spcAft>
                <a:spcPts val="800"/>
              </a:spcAft>
              <a:buFont typeface="Wingdings" panose="05000000000000000000" pitchFamily="2" charset="2"/>
              <a:buChar char="q"/>
            </a:pPr>
            <a:r>
              <a:rPr lang="en-US" dirty="0">
                <a:latin typeface="Calibri" panose="020F0502020204030204" pitchFamily="34" charset="0"/>
                <a:cs typeface="Calibri" panose="020F0502020204030204" pitchFamily="34" charset="0"/>
              </a:rPr>
              <a:t>Hiring of contractors/consultants must follow the applicable federal procurement requirements at 2 C.F.R. §§ 200.317-200.327.</a:t>
            </a:r>
          </a:p>
          <a:p>
            <a:pPr marR="0" lvl="0">
              <a:lnSpc>
                <a:spcPct val="105000"/>
              </a:lnSpc>
              <a:spcBef>
                <a:spcPts val="0"/>
              </a:spcBef>
              <a:spcAft>
                <a:spcPts val="800"/>
              </a:spcAft>
              <a:buFont typeface="Wingdings" panose="05000000000000000000" pitchFamily="2" charset="2"/>
              <a:buChar char="q"/>
            </a:pPr>
            <a:r>
              <a:rPr lang="en-US" dirty="0">
                <a:latin typeface="Calibri" panose="020F0502020204030204" pitchFamily="34" charset="0"/>
                <a:cs typeface="Calibri" panose="020F0502020204030204" pitchFamily="34" charset="0"/>
              </a:rPr>
              <a:t>Meeting-related expenses directly related to M&amp;A of NSGP funds. </a:t>
            </a:r>
          </a:p>
          <a:p>
            <a:pPr marL="0" marR="0" lvl="0" indent="0">
              <a:lnSpc>
                <a:spcPct val="105000"/>
              </a:lnSpc>
              <a:spcBef>
                <a:spcPts val="0"/>
              </a:spcBef>
              <a:spcAft>
                <a:spcPts val="800"/>
              </a:spcAft>
              <a:buNone/>
            </a:pPr>
            <a:endParaRPr lang="en-US" dirty="0">
              <a:latin typeface="Calibri" panose="020F0502020204030204" pitchFamily="34" charset="0"/>
              <a:cs typeface="Calibri" panose="020F0502020204030204" pitchFamily="34" charset="0"/>
            </a:endParaRPr>
          </a:p>
          <a:p>
            <a:pPr marL="0" marR="0" lvl="0" indent="0">
              <a:lnSpc>
                <a:spcPct val="105000"/>
              </a:lnSpc>
              <a:spcBef>
                <a:spcPts val="0"/>
              </a:spcBef>
              <a:spcAft>
                <a:spcPts val="800"/>
              </a:spcAft>
              <a:buNone/>
            </a:pPr>
            <a:r>
              <a:rPr lang="en-US" dirty="0">
                <a:latin typeface="Calibri" panose="020F0502020204030204" pitchFamily="34" charset="0"/>
                <a:cs typeface="Calibri" panose="020F0502020204030204" pitchFamily="34" charset="0"/>
              </a:rPr>
              <a:t>M&amp;A costs are allowed under this program as described below: </a:t>
            </a:r>
          </a:p>
          <a:p>
            <a:pPr marL="0" marR="0" lvl="0" indent="0">
              <a:lnSpc>
                <a:spcPct val="105000"/>
              </a:lnSpc>
              <a:spcBef>
                <a:spcPts val="0"/>
              </a:spcBef>
              <a:spcAft>
                <a:spcPts val="800"/>
              </a:spcAft>
              <a:buNone/>
            </a:pPr>
            <a:r>
              <a:rPr lang="en-US" dirty="0">
                <a:latin typeface="Calibri" panose="020F0502020204030204" pitchFamily="34" charset="0"/>
                <a:cs typeface="Calibri" panose="020F0502020204030204" pitchFamily="34" charset="0"/>
              </a:rPr>
              <a:t>• Nonprofit (Subrecipient) for NSGP-UA and NSGP-S, and Community Project Funding M&amp;A: Nonprofit organizations that receive a subaward under this program may use and expend up to the percent noted in the relevant fiscal year (FY) NOFO for M&amp;A purposes associated with the subaward.</a:t>
            </a:r>
            <a:endParaRPr lang="en-US"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5000"/>
              </a:lnSpc>
              <a:spcBef>
                <a:spcPts val="0"/>
              </a:spcBef>
              <a:spcAft>
                <a:spcPts val="800"/>
              </a:spcAft>
              <a:buNone/>
            </a:pP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these costs must be reasonable and be </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supported with documentation.</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3600" dirty="0">
              <a:solidFill>
                <a:srgbClr val="0070C0"/>
              </a:solidFill>
            </a:endParaRPr>
          </a:p>
        </p:txBody>
      </p:sp>
    </p:spTree>
    <p:extLst>
      <p:ext uri="{BB962C8B-B14F-4D97-AF65-F5344CB8AC3E}">
        <p14:creationId xmlns:p14="http://schemas.microsoft.com/office/powerpoint/2010/main" val="2245639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11963400" cy="829734"/>
          </a:xfrm>
        </p:spPr>
        <p:txBody>
          <a:bodyPr>
            <a:noAutofit/>
          </a:bodyPr>
          <a:lstStyle/>
          <a:p>
            <a:br>
              <a:rPr lang="en-US" sz="18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br>
              <a:rPr lang="en-US" sz="18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2800" b="1" kern="1200" dirty="0">
                <a:effectLst/>
                <a:latin typeface="Arial" panose="020B0604020202020204" pitchFamily="34" charset="0"/>
                <a:ea typeface="Times New Roman" panose="02020603050405020304" pitchFamily="18" charset="0"/>
                <a:cs typeface="Times New Roman" panose="02020603050405020304" pitchFamily="18" charset="0"/>
              </a:rPr>
              <a:t>Procurement Thresholds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b="1" dirty="0"/>
          </a:p>
        </p:txBody>
      </p:sp>
      <p:sp>
        <p:nvSpPr>
          <p:cNvPr id="3" name="Content Placeholder 2"/>
          <p:cNvSpPr>
            <a:spLocks noGrp="1"/>
          </p:cNvSpPr>
          <p:nvPr>
            <p:ph idx="1"/>
          </p:nvPr>
        </p:nvSpPr>
        <p:spPr>
          <a:xfrm>
            <a:off x="530578" y="1111828"/>
            <a:ext cx="10956571" cy="5631871"/>
          </a:xfrm>
        </p:spPr>
        <p:txBody>
          <a:bodyPr>
            <a:normAutofit fontScale="92500" lnSpcReduction="10000"/>
          </a:bodyPr>
          <a:lstStyle/>
          <a:p>
            <a:pPr marL="0" marR="0" lvl="0" indent="0" fontAlgn="b">
              <a:lnSpc>
                <a:spcPct val="90000"/>
              </a:lnSpc>
              <a:spcBef>
                <a:spcPts val="0"/>
              </a:spcBef>
              <a:spcAft>
                <a:spcPts val="0"/>
              </a:spcAft>
              <a:buNone/>
            </a:pPr>
            <a:r>
              <a:rPr lang="en-US" sz="2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Expense at or less than $4,999.99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
              <a:lnSpc>
                <a:spcPct val="90000"/>
              </a:lnSpc>
              <a:spcBef>
                <a:spcPts val="0"/>
              </a:spcBef>
              <a:spcAft>
                <a:spcPts val="0"/>
              </a:spcAft>
              <a:buFont typeface="Courier New" panose="02070309020205020404" pitchFamily="49" charset="0"/>
              <a:buChar char="o"/>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N</a:t>
            </a:r>
            <a:r>
              <a:rPr lang="en-US"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 competitive bidding - </a:t>
            </a:r>
            <a:r>
              <a:rPr lang="en-US" b="1" kern="12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do</a:t>
            </a:r>
            <a:r>
              <a:rPr lang="en-US"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shop around for best quality at a reasonable price. Best practice is research best costs with at least 3 vendors</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
              <a:lnSpc>
                <a:spcPct val="90000"/>
              </a:lnSpc>
              <a:spcBef>
                <a:spcPts val="0"/>
              </a:spcBef>
              <a:spcAft>
                <a:spcPts val="0"/>
              </a:spcAft>
              <a:buFont typeface="Courier New" panose="02070309020205020404" pitchFamily="49" charset="0"/>
              <a:buChar char="o"/>
            </a:pPr>
            <a:r>
              <a:rPr lang="en-US"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*Note*</a:t>
            </a:r>
            <a:r>
              <a:rPr lang="en-US"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if you are spending more than $4,999.99 in one fiscal year on one vendor </a:t>
            </a:r>
            <a:r>
              <a:rPr lang="en-US" kern="12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US" kern="12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lang="en-US"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 to the next threshold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
              <a:lnSpc>
                <a:spcPct val="90000"/>
              </a:lnSpc>
              <a:spcBef>
                <a:spcPts val="0"/>
              </a:spcBef>
              <a:spcAft>
                <a:spcPts val="0"/>
              </a:spcAft>
              <a:buFont typeface="Courier New" panose="02070309020205020404" pitchFamily="49" charset="0"/>
              <a:buChar char="o"/>
            </a:pPr>
            <a:r>
              <a:rPr lang="en-US"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Follow your policy fiscal year or state policy</a:t>
            </a:r>
          </a:p>
          <a:p>
            <a:pPr marL="457200" marR="0" lvl="1" indent="0" fontAlgn="b">
              <a:lnSpc>
                <a:spcPct val="90000"/>
              </a:lnSpc>
              <a:spcBef>
                <a:spcPts val="0"/>
              </a:spcBef>
              <a:spcAft>
                <a:spcPts val="0"/>
              </a:spcAft>
              <a:buNone/>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fontAlgn="b">
              <a:lnSpc>
                <a:spcPct val="90000"/>
              </a:lnSpc>
              <a:spcBef>
                <a:spcPts val="0"/>
              </a:spcBef>
              <a:spcAft>
                <a:spcPts val="0"/>
              </a:spcAft>
              <a:buNone/>
            </a:pPr>
            <a:r>
              <a:rPr lang="en-US" sz="2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Expense between $5,000 to $24,999.99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
              <a:lnSpc>
                <a:spcPct val="90000"/>
              </a:lnSpc>
              <a:spcBef>
                <a:spcPts val="0"/>
              </a:spcBef>
              <a:spcAft>
                <a:spcPts val="0"/>
              </a:spcAft>
              <a:buFont typeface="Courier New" panose="02070309020205020404" pitchFamily="49" charset="0"/>
              <a:buChar char="o"/>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M</a:t>
            </a:r>
            <a:r>
              <a:rPr lang="en-US"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inimum </a:t>
            </a:r>
            <a:r>
              <a:rPr lang="en-US"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three (3) quotes received</a:t>
            </a:r>
          </a:p>
          <a:p>
            <a:pPr marL="742950" marR="0" lvl="1" indent="-285750" fontAlgn="b">
              <a:lnSpc>
                <a:spcPct val="90000"/>
              </a:lnSpc>
              <a:spcBef>
                <a:spcPts val="0"/>
              </a:spcBef>
              <a:spcAft>
                <a:spcPts val="0"/>
              </a:spcAft>
              <a:buFont typeface="Courier New" panose="02070309020205020404" pitchFamily="49" charset="0"/>
              <a:buChar char="o"/>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fontAlgn="b">
              <a:lnSpc>
                <a:spcPct val="90000"/>
              </a:lnSpc>
              <a:spcBef>
                <a:spcPts val="0"/>
              </a:spcBef>
              <a:spcAft>
                <a:spcPts val="0"/>
              </a:spcAft>
              <a:buNone/>
            </a:pPr>
            <a:r>
              <a:rPr lang="en-US" sz="2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Expense between $25,000 to $49,999.99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
              <a:lnSpc>
                <a:spcPct val="90000"/>
              </a:lnSpc>
              <a:spcBef>
                <a:spcPts val="0"/>
              </a:spcBef>
              <a:spcAft>
                <a:spcPts val="0"/>
              </a:spcAft>
              <a:buFont typeface="Courier New" panose="02070309020205020404" pitchFamily="49" charset="0"/>
              <a:buChar char="o"/>
            </a:pPr>
            <a:r>
              <a:rPr lang="en-US"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Sealed bid process used, Invitation to Bid, Public Bulletin Board (your nonprofit website) – minimum ten calendar days</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
              <a:lnSpc>
                <a:spcPct val="90000"/>
              </a:lnSpc>
              <a:spcBef>
                <a:spcPts val="0"/>
              </a:spcBef>
              <a:spcAft>
                <a:spcPts val="0"/>
              </a:spcAft>
              <a:buFont typeface="Courier New" panose="02070309020205020404" pitchFamily="49" charset="0"/>
              <a:buChar char="o"/>
            </a:pPr>
            <a:r>
              <a:rPr lang="en-US"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*Note*</a:t>
            </a:r>
            <a:r>
              <a:rPr lang="en-US"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Best practice is to post all bids on Kansa</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lang="en-US"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Register that exceed $25,000.00</a:t>
            </a:r>
          </a:p>
          <a:p>
            <a:pPr marL="457200" marR="0" lvl="1" indent="0" fontAlgn="b">
              <a:lnSpc>
                <a:spcPct val="90000"/>
              </a:lnSpc>
              <a:spcBef>
                <a:spcPts val="0"/>
              </a:spcBef>
              <a:spcAft>
                <a:spcPts val="0"/>
              </a:spcAft>
              <a:buNone/>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fontAlgn="b">
              <a:lnSpc>
                <a:spcPct val="90000"/>
              </a:lnSpc>
              <a:spcBef>
                <a:spcPts val="0"/>
              </a:spcBef>
              <a:spcAft>
                <a:spcPts val="0"/>
              </a:spcAft>
              <a:buNone/>
            </a:pPr>
            <a:r>
              <a:rPr lang="en-US" sz="2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Expense at or greater than $50,000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b">
              <a:lnSpc>
                <a:spcPct val="90000"/>
              </a:lnSpc>
              <a:spcBef>
                <a:spcPts val="0"/>
              </a:spcBef>
              <a:spcAft>
                <a:spcPts val="0"/>
              </a:spcAft>
              <a:buFont typeface="Courier New" panose="02070309020205020404" pitchFamily="49" charset="0"/>
              <a:buChar char="o"/>
            </a:pPr>
            <a:r>
              <a:rPr lang="en-US"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Sealed bid process used, Invitation to Bid, post on Kansas Register </a:t>
            </a:r>
            <a:r>
              <a:rPr lang="en-US" u="sng" kern="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https://sos.ks.gov/publications/kansas-register.html</a:t>
            </a:r>
            <a:r>
              <a:rPr lang="en-US" kern="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minimum of ten business days, excluding holidays and minus the first &amp; last day of posting (+2). You can utilize M&amp;A for this cost as long as it was listed and approved in your IJ</a:t>
            </a:r>
          </a:p>
          <a:p>
            <a:pPr marL="457200" marR="0" lvl="1" indent="0" fontAlgn="b">
              <a:lnSpc>
                <a:spcPct val="90000"/>
              </a:lnSpc>
              <a:spcBef>
                <a:spcPts val="0"/>
              </a:spcBef>
              <a:spcAft>
                <a:spcPts val="0"/>
              </a:spcAft>
              <a:buNone/>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marR="0" lvl="1" indent="0" fontAlgn="b">
              <a:lnSpc>
                <a:spcPct val="90000"/>
              </a:lnSpc>
              <a:spcBef>
                <a:spcPts val="0"/>
              </a:spcBef>
              <a:spcAft>
                <a:spcPts val="0"/>
              </a:spcAft>
              <a:buNone/>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Procurement &amp; Reimbursement resources are available at </a:t>
            </a:r>
            <a:r>
              <a:rPr lang="en-US"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http://www.datacounts.net/nsgp</a:t>
            </a:r>
            <a:r>
              <a:rPr lang="en-US"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review or refresher.</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3600" dirty="0"/>
          </a:p>
        </p:txBody>
      </p:sp>
    </p:spTree>
    <p:extLst>
      <p:ext uri="{BB962C8B-B14F-4D97-AF65-F5344CB8AC3E}">
        <p14:creationId xmlns:p14="http://schemas.microsoft.com/office/powerpoint/2010/main" val="208533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F11ED-B77F-6354-D17D-379DFD5C1C11}"/>
              </a:ext>
            </a:extLst>
          </p:cNvPr>
          <p:cNvSpPr>
            <a:spLocks noGrp="1"/>
          </p:cNvSpPr>
          <p:nvPr>
            <p:ph type="title"/>
          </p:nvPr>
        </p:nvSpPr>
        <p:spPr>
          <a:xfrm>
            <a:off x="205740" y="69391"/>
            <a:ext cx="11523415" cy="829734"/>
          </a:xfrm>
        </p:spPr>
        <p:txBody>
          <a:bodyPr>
            <a:normAutofit fontScale="90000"/>
          </a:bodyPr>
          <a:lstStyle/>
          <a:p>
            <a:br>
              <a:rPr lang="en-US" sz="18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br>
              <a:rPr lang="en-US" sz="18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3100" b="1" kern="1200" dirty="0">
                <a:effectLst/>
                <a:latin typeface="Arial" panose="020B0604020202020204" pitchFamily="34" charset="0"/>
                <a:ea typeface="Times New Roman" panose="02020603050405020304" pitchFamily="18" charset="0"/>
                <a:cs typeface="Arial" panose="020B0604020202020204" pitchFamily="34" charset="0"/>
              </a:rPr>
              <a:t>Reimbursement process</a:t>
            </a:r>
            <a:br>
              <a:rPr lang="en-US" sz="2700" dirty="0">
                <a:effectLst/>
                <a:latin typeface="Arial" panose="020B0604020202020204" pitchFamily="34" charset="0"/>
                <a:ea typeface="Calibri" panose="020F050202020403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891A7FA-A2EE-AE8A-921B-BD1C88BD2065}"/>
              </a:ext>
            </a:extLst>
          </p:cNvPr>
          <p:cNvSpPr>
            <a:spLocks noGrp="1"/>
          </p:cNvSpPr>
          <p:nvPr>
            <p:ph idx="1"/>
          </p:nvPr>
        </p:nvSpPr>
        <p:spPr>
          <a:xfrm>
            <a:off x="297180" y="1017270"/>
            <a:ext cx="11431975" cy="5771339"/>
          </a:xfrm>
        </p:spPr>
        <p:txBody>
          <a:bodyPr>
            <a:normAutofit/>
          </a:bodyPr>
          <a:lstStyle/>
          <a:p>
            <a:pPr marL="0" marR="0" indent="0">
              <a:lnSpc>
                <a:spcPct val="90000"/>
              </a:lnSpc>
              <a:spcBef>
                <a:spcPts val="1000"/>
              </a:spcBef>
              <a:spcAft>
                <a:spcPts val="0"/>
              </a:spcAft>
              <a:buNone/>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Now that the work is completed - you have inspected and approved of final service or product: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0000"/>
              </a:lnSpc>
              <a:spcBef>
                <a:spcPts val="1000"/>
              </a:spcBef>
              <a:spcAft>
                <a:spcPts val="0"/>
              </a:spcAf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Complete the provided Reimbursement Request Form</a:t>
            </a:r>
          </a:p>
          <a:p>
            <a:pPr marL="342900" indent="-342900">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Prepare, organize, and attach your </a:t>
            </a:r>
            <a:r>
              <a:rPr lang="en-US" sz="1800" i="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supporting documentation</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that will match your reimbursement requests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90000"/>
              </a:lnSpc>
              <a:spcBef>
                <a:spcPts val="1000"/>
              </a:spcBef>
              <a:spcAft>
                <a:spcPts val="0"/>
              </a:spcAft>
              <a:buNone/>
            </a:pPr>
            <a:r>
              <a:rPr lang="en-US"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Supporting documentation </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also known as Source Documentation includes as applicable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Procurement Checklist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Bids or quotes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Bid or quote tabulation sheet - this sheet lists out all bids or quotes obtained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Pre-Approval forms such as for Planning/Training/Exercise. Also email approvals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Correspondence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Sealed bid information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Cancelled checks – </a:t>
            </a:r>
            <a:r>
              <a:rPr lang="en-US" sz="1800" i="1" kern="12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if the cancelled check is for multiple charges or invoices, please note this (breaking out costs) on the copy or summary you will be providing the SAA</a:t>
            </a:r>
            <a:endParaRPr lang="en-US"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Any other documents that support your itemized invoice listing. </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nly pre-approved items or activities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Electronic reimbursement requests will be sent to the SAA at </a:t>
            </a:r>
            <a:r>
              <a:rPr lang="en-US" sz="1800"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nsgp.khp@ks.gov</a:t>
            </a:r>
            <a:r>
              <a:rPr lang="en-US"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and carbon copy </a:t>
            </a:r>
            <a:r>
              <a:rPr lang="en-US" sz="1800"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KHP.Homeland@KS.GOV</a:t>
            </a:r>
            <a:r>
              <a:rPr lang="en-US"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0000"/>
              </a:lnSpc>
              <a:spcBef>
                <a:spcPts val="0"/>
              </a:spcBef>
              <a:spcAft>
                <a:spcPts val="0"/>
              </a:spcAft>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Email subject should be - Reimbursement Request, fiscal year, nonprofit name, reimbursement number (Reimbursement Request FY22 name of your nonprofit #1)</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90000"/>
              </a:lnSpc>
              <a:spcBef>
                <a:spcPts val="1000"/>
              </a:spcBef>
              <a:spcAft>
                <a:spcPts val="0"/>
              </a:spcAft>
            </a:pPr>
            <a:r>
              <a:rPr lang="en-US"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*Note* submit reimbursements as they are incurred to ensure timely pass-through of funds. If proof of payment is not submitted at the time of reimbursement, you must have proof of payment within 45 days of submitting the reimbursement request but as soon as possible.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40923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9391"/>
            <a:ext cx="11963400" cy="829734"/>
          </a:xfrm>
        </p:spPr>
        <p:txBody>
          <a:bodyPr>
            <a:noAutofit/>
          </a:bodyPr>
          <a:lstStyle/>
          <a:p>
            <a:br>
              <a:rPr lang="en-US" sz="1800" b="1" u="sng" dirty="0">
                <a:effectLst/>
                <a:latin typeface="Arial" panose="020B0604020202020204" pitchFamily="34" charset="0"/>
                <a:ea typeface="Calibri" panose="020F0502020204030204" pitchFamily="34" charset="0"/>
                <a:cs typeface="Times New Roman" panose="02020603050405020304" pitchFamily="18" charset="0"/>
              </a:rPr>
            </a:br>
            <a:br>
              <a:rPr lang="en-US" sz="1800" b="1" u="sng" dirty="0">
                <a:effectLst/>
                <a:latin typeface="Arial" panose="020B0604020202020204" pitchFamily="34" charset="0"/>
                <a:ea typeface="Calibri" panose="020F0502020204030204" pitchFamily="34" charset="0"/>
                <a:cs typeface="Times New Roman" panose="02020603050405020304" pitchFamily="18" charset="0"/>
              </a:rPr>
            </a:br>
            <a:r>
              <a:rPr lang="en-US" sz="2800" b="1" dirty="0">
                <a:latin typeface="Arial" panose="020B0604020202020204" pitchFamily="34" charset="0"/>
                <a:ea typeface="Calibri" panose="020F0502020204030204" pitchFamily="34" charset="0"/>
                <a:cs typeface="Arial" panose="020B0604020202020204" pitchFamily="34" charset="0"/>
              </a:rPr>
              <a:t>Records Retention</a:t>
            </a:r>
            <a:br>
              <a:rPr lang="en-US" sz="2400" dirty="0">
                <a:effectLst/>
                <a:latin typeface="Arial" panose="020B0604020202020204" pitchFamily="34" charset="0"/>
                <a:ea typeface="Calibri" panose="020F050202020403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6711" y="979054"/>
            <a:ext cx="11198577" cy="5735664"/>
          </a:xfrm>
        </p:spPr>
        <p:txBody>
          <a:bodyPr>
            <a:noAutofit/>
          </a:bodyPr>
          <a:lstStyle/>
          <a:p>
            <a:pPr marL="0" indent="0">
              <a:buNone/>
            </a:pPr>
            <a:r>
              <a:rPr lang="en-US" sz="1800" dirty="0">
                <a:latin typeface="Calibri" panose="020F0502020204030204" pitchFamily="34" charset="0"/>
                <a:cs typeface="Calibri" panose="020F0502020204030204" pitchFamily="34" charset="0"/>
              </a:rPr>
              <a:t>Records Retention Period of financial records, supporting documents, statistical records, and all other non-federal entity records pertinent to a federal award generally must be maintained for at least three years from the date of successful close of the award, which is normally 90 days after the end of FEMA’s performance period. </a:t>
            </a:r>
          </a:p>
          <a:p>
            <a:pPr marL="0" indent="0">
              <a:buNone/>
            </a:pPr>
            <a:r>
              <a:rPr lang="en-US" sz="1800" dirty="0">
                <a:latin typeface="Calibri" panose="020F0502020204030204" pitchFamily="34" charset="0"/>
                <a:cs typeface="Calibri" panose="020F0502020204030204" pitchFamily="34" charset="0"/>
              </a:rPr>
              <a:t>Types of Records to Retain: FEMA requires that non-federal entities maintain the following documentation for federally funded purchases</a:t>
            </a:r>
          </a:p>
          <a:p>
            <a:pPr marL="0" indent="0">
              <a:buNone/>
            </a:pPr>
            <a:r>
              <a:rPr lang="en-US" sz="1800" dirty="0">
                <a:latin typeface="Calibri" panose="020F0502020204030204" pitchFamily="34" charset="0"/>
                <a:cs typeface="Calibri" panose="020F0502020204030204" pitchFamily="34" charset="0"/>
              </a:rPr>
              <a:t>• Specifications</a:t>
            </a:r>
          </a:p>
          <a:p>
            <a:pPr marL="0" indent="0">
              <a:buNone/>
            </a:pPr>
            <a:r>
              <a:rPr lang="en-US" sz="1800" dirty="0">
                <a:latin typeface="Calibri" panose="020F0502020204030204" pitchFamily="34" charset="0"/>
                <a:cs typeface="Calibri" panose="020F0502020204030204" pitchFamily="34" charset="0"/>
              </a:rPr>
              <a:t>• Solicitations</a:t>
            </a:r>
          </a:p>
          <a:p>
            <a:pPr marL="0" indent="0">
              <a:buNone/>
            </a:pPr>
            <a:r>
              <a:rPr lang="en-US" sz="1800" dirty="0">
                <a:latin typeface="Calibri" panose="020F0502020204030204" pitchFamily="34" charset="0"/>
                <a:cs typeface="Calibri" panose="020F0502020204030204" pitchFamily="34" charset="0"/>
              </a:rPr>
              <a:t>• Competitive quotes or proposals </a:t>
            </a:r>
          </a:p>
          <a:p>
            <a:pPr marL="0" indent="0">
              <a:buNone/>
            </a:pPr>
            <a:r>
              <a:rPr lang="en-US" sz="1800" dirty="0">
                <a:latin typeface="Calibri" panose="020F0502020204030204" pitchFamily="34" charset="0"/>
                <a:cs typeface="Calibri" panose="020F0502020204030204" pitchFamily="34" charset="0"/>
              </a:rPr>
              <a:t>• Basis for selection decisions</a:t>
            </a:r>
          </a:p>
          <a:p>
            <a:pPr marL="0" indent="0">
              <a:buNone/>
            </a:pPr>
            <a:r>
              <a:rPr lang="en-US" sz="1800" dirty="0">
                <a:latin typeface="Calibri" panose="020F0502020204030204" pitchFamily="34" charset="0"/>
                <a:cs typeface="Calibri" panose="020F0502020204030204" pitchFamily="34" charset="0"/>
              </a:rPr>
              <a:t>• Purchase orders</a:t>
            </a:r>
          </a:p>
          <a:p>
            <a:pPr marL="0" indent="0">
              <a:buNone/>
            </a:pPr>
            <a:r>
              <a:rPr lang="en-US" sz="1800" dirty="0">
                <a:latin typeface="Calibri" panose="020F0502020204030204" pitchFamily="34" charset="0"/>
                <a:cs typeface="Calibri" panose="020F0502020204030204" pitchFamily="34" charset="0"/>
              </a:rPr>
              <a:t>• Contracts</a:t>
            </a:r>
          </a:p>
          <a:p>
            <a:pPr marL="0" indent="0">
              <a:buNone/>
            </a:pPr>
            <a:r>
              <a:rPr lang="en-US" sz="1800" dirty="0">
                <a:latin typeface="Calibri" panose="020F0502020204030204" pitchFamily="34" charset="0"/>
                <a:cs typeface="Calibri" panose="020F0502020204030204" pitchFamily="34" charset="0"/>
              </a:rPr>
              <a:t>• Invoices</a:t>
            </a:r>
          </a:p>
          <a:p>
            <a:pPr marL="0" indent="0">
              <a:buNone/>
            </a:pPr>
            <a:r>
              <a:rPr lang="en-US" sz="1800" dirty="0">
                <a:latin typeface="Calibri" panose="020F0502020204030204" pitchFamily="34" charset="0"/>
                <a:cs typeface="Calibri" panose="020F0502020204030204" pitchFamily="34" charset="0"/>
              </a:rPr>
              <a:t>• Canceled checks </a:t>
            </a:r>
          </a:p>
          <a:p>
            <a:pPr marL="0" indent="0">
              <a:buNone/>
            </a:pPr>
            <a:r>
              <a:rPr lang="en-US" sz="1800" dirty="0">
                <a:latin typeface="Calibri" panose="020F0502020204030204" pitchFamily="34" charset="0"/>
                <a:cs typeface="Calibri" panose="020F0502020204030204" pitchFamily="34" charset="0"/>
              </a:rPr>
              <a:t>You should keep detailed records of all transactions involving the grant. FEMA may at any time request copies of any relevant documentation and records, including purchasing documentation along with copies of canceled checks for verification. See e.g., 2 C.F.R. §§ 200.318(i), 200.334, 200.337. Preparedness Grants Manual | May 2022 44. In order for any cost to be allowable, it must be adequately documented per 2 C.F.R. § 200.403(g). Nonfederal entities who fail to fully document all purchases may find their expenditures questioned and subsequently disallowed.</a:t>
            </a:r>
          </a:p>
        </p:txBody>
      </p:sp>
    </p:spTree>
    <p:extLst>
      <p:ext uri="{BB962C8B-B14F-4D97-AF65-F5344CB8AC3E}">
        <p14:creationId xmlns:p14="http://schemas.microsoft.com/office/powerpoint/2010/main" val="148637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9391"/>
            <a:ext cx="11963400" cy="829734"/>
          </a:xfrm>
        </p:spPr>
        <p:txBody>
          <a:bodyPr>
            <a:noAutofit/>
          </a:bodyPr>
          <a:lstStyle/>
          <a:p>
            <a:br>
              <a:rPr lang="en-US" b="1" cap="small" dirty="0"/>
            </a:br>
            <a:r>
              <a:rPr lang="en-US" b="1" cap="small" dirty="0"/>
              <a:t>Resources </a:t>
            </a:r>
            <a:br>
              <a:rPr lang="en-US" sz="2000" dirty="0"/>
            </a:br>
            <a:endParaRPr lang="en-US" dirty="0"/>
          </a:p>
        </p:txBody>
      </p:sp>
      <p:sp>
        <p:nvSpPr>
          <p:cNvPr id="3" name="TextBox 2">
            <a:extLst>
              <a:ext uri="{FF2B5EF4-FFF2-40B4-BE49-F238E27FC236}">
                <a16:creationId xmlns:a16="http://schemas.microsoft.com/office/drawing/2014/main" id="{5054D9A6-3788-4739-9D9A-16F1DD2EB376}"/>
              </a:ext>
            </a:extLst>
          </p:cNvPr>
          <p:cNvSpPr txBox="1"/>
          <p:nvPr/>
        </p:nvSpPr>
        <p:spPr>
          <a:xfrm>
            <a:off x="423454" y="1154962"/>
            <a:ext cx="11573691" cy="5047536"/>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Nonprofit Security Grant Program Resources </a:t>
            </a:r>
          </a:p>
          <a:p>
            <a:r>
              <a:rPr lang="en-US" sz="14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http://datacounts.net/nsgp</a:t>
            </a:r>
            <a:r>
              <a:rPr lang="en-US" sz="1400" dirty="0">
                <a:solidFill>
                  <a:srgbClr val="0070C0"/>
                </a:solidFill>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FEMA-NSGP Guidance</a:t>
            </a:r>
          </a:p>
          <a:p>
            <a:r>
              <a:rPr lang="en-US" sz="14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https://www.fema.gov/grants/preparedness/nonprofit-security</a:t>
            </a:r>
            <a:endParaRPr lang="en-US" sz="1400" dirty="0">
              <a:solidFill>
                <a:srgbClr val="0070C0"/>
              </a:solidFill>
              <a:latin typeface="Arial" panose="020B0604020202020204" pitchFamily="34" charset="0"/>
              <a:cs typeface="Arial" panose="020B0604020202020204" pitchFamily="34" charset="0"/>
            </a:endParaRPr>
          </a:p>
          <a:p>
            <a:endParaRPr lang="en-US" sz="1400" dirty="0">
              <a:solidFill>
                <a:srgbClr val="0070C0"/>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Preparedness Grants Manual</a:t>
            </a:r>
          </a:p>
          <a:p>
            <a:r>
              <a:rPr lang="en-US" sz="14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https://www.fema.gov/grants/preparedness</a:t>
            </a:r>
            <a:endParaRPr lang="en-US" sz="1400" dirty="0">
              <a:solidFill>
                <a:srgbClr val="0070C0"/>
              </a:solidFill>
              <a:latin typeface="Arial" panose="020B0604020202020204" pitchFamily="34" charset="0"/>
              <a:cs typeface="Arial" panose="020B0604020202020204" pitchFamily="34" charset="0"/>
            </a:endParaRPr>
          </a:p>
          <a:p>
            <a:endParaRPr lang="en-US" sz="1400" dirty="0">
              <a:solidFill>
                <a:srgbClr val="0070C0"/>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Kansas Procurement</a:t>
            </a:r>
          </a:p>
          <a:p>
            <a:r>
              <a:rPr lang="en-US" sz="140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https://www.admin.ks.gov/offices/procurement-and-contracts</a:t>
            </a:r>
            <a:endParaRPr lang="en-US" sz="1400" dirty="0">
              <a:solidFill>
                <a:srgbClr val="0070C0"/>
              </a:solidFill>
              <a:latin typeface="Arial" panose="020B0604020202020204" pitchFamily="34" charset="0"/>
              <a:cs typeface="Arial" panose="020B0604020202020204" pitchFamily="34" charset="0"/>
            </a:endParaRPr>
          </a:p>
          <a:p>
            <a:endParaRPr lang="en-US" sz="1400" dirty="0">
              <a:solidFill>
                <a:srgbClr val="0070C0"/>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Code of Federal Regulations</a:t>
            </a:r>
          </a:p>
          <a:p>
            <a:r>
              <a:rPr lang="en-US" sz="1400" dirty="0">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https://www.ecfr.gov/cgi-bin/ECFR?page=browse</a:t>
            </a:r>
            <a:endParaRPr lang="en-US" sz="1400" dirty="0">
              <a:solidFill>
                <a:srgbClr val="0070C0"/>
              </a:solidFill>
              <a:latin typeface="Arial" panose="020B0604020202020204" pitchFamily="34" charset="0"/>
              <a:cs typeface="Arial" panose="020B0604020202020204" pitchFamily="34" charset="0"/>
            </a:endParaRPr>
          </a:p>
          <a:p>
            <a:endParaRPr lang="en-US" sz="1400" dirty="0">
              <a:solidFill>
                <a:srgbClr val="0070C0"/>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Kansas Homeland Security Preparedness Grant Programs Policy Manual</a:t>
            </a:r>
          </a:p>
          <a:p>
            <a:r>
              <a:rPr lang="en-US" sz="1400" dirty="0">
                <a:solidFill>
                  <a:srgbClr val="0070C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http://datcounts.net/nsgp</a:t>
            </a:r>
            <a:r>
              <a:rPr lang="en-US" sz="1400" dirty="0">
                <a:solidFill>
                  <a:srgbClr val="0070C0"/>
                </a:solidFill>
                <a:latin typeface="Arial" panose="020B0604020202020204" pitchFamily="34" charset="0"/>
                <a:cs typeface="Arial" panose="020B0604020202020204" pitchFamily="34" charset="0"/>
              </a:rPr>
              <a:t> </a:t>
            </a:r>
          </a:p>
          <a:p>
            <a:endParaRPr lang="en-US" sz="1400" dirty="0">
              <a:solidFill>
                <a:srgbClr val="0070C0"/>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Hometown Security</a:t>
            </a:r>
          </a:p>
          <a:p>
            <a:r>
              <a:rPr lang="en-US" sz="1400" dirty="0">
                <a:solidFill>
                  <a:srgbClr val="0070C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https://www.cisa.gov/hometown-security</a:t>
            </a:r>
            <a:r>
              <a:rPr lang="en-US" sz="1400" dirty="0">
                <a:solidFill>
                  <a:srgbClr val="0070C0"/>
                </a:solidFill>
                <a:latin typeface="Arial" panose="020B0604020202020204" pitchFamily="34" charset="0"/>
                <a:cs typeface="Arial" panose="020B0604020202020204" pitchFamily="34" charset="0"/>
              </a:rPr>
              <a:t> </a:t>
            </a:r>
          </a:p>
          <a:p>
            <a:endParaRPr lang="en-US" sz="1400" dirty="0">
              <a:solidFill>
                <a:srgbClr val="0070C0"/>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Faith Based Organizations - Houses of Worship</a:t>
            </a:r>
          </a:p>
          <a:p>
            <a:r>
              <a:rPr lang="en-US" sz="1400" dirty="0">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https://www.cisa.gov/faith-based-organizations-houses-worship</a:t>
            </a:r>
            <a:r>
              <a:rPr lang="en-US" sz="1400" dirty="0">
                <a:solidFill>
                  <a:srgbClr val="0070C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40385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9391"/>
            <a:ext cx="11963400" cy="829734"/>
          </a:xfrm>
        </p:spPr>
        <p:txBody>
          <a:bodyPr>
            <a:noAutofit/>
          </a:bodyPr>
          <a:lstStyle/>
          <a:p>
            <a:br>
              <a:rPr lang="en-US" b="1" cap="small" dirty="0"/>
            </a:br>
            <a:r>
              <a:rPr lang="en-US" b="1" cap="small" dirty="0"/>
              <a:t>Contacts </a:t>
            </a:r>
            <a:br>
              <a:rPr lang="en-US" sz="2000" dirty="0"/>
            </a:br>
            <a:endParaRPr lang="en-US" dirty="0"/>
          </a:p>
        </p:txBody>
      </p:sp>
      <p:sp>
        <p:nvSpPr>
          <p:cNvPr id="7" name="Rectangle: Rounded Corners 6">
            <a:extLst>
              <a:ext uri="{FF2B5EF4-FFF2-40B4-BE49-F238E27FC236}">
                <a16:creationId xmlns:a16="http://schemas.microsoft.com/office/drawing/2014/main" id="{306CAFA6-037A-1A34-4B1F-D0B852DC2A40}"/>
              </a:ext>
            </a:extLst>
          </p:cNvPr>
          <p:cNvSpPr/>
          <p:nvPr/>
        </p:nvSpPr>
        <p:spPr>
          <a:xfrm>
            <a:off x="7407100" y="2683342"/>
            <a:ext cx="3990110" cy="1784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alibri" panose="020F0502020204030204" pitchFamily="34" charset="0"/>
                <a:cs typeface="Calibri" panose="020F0502020204030204" pitchFamily="34" charset="0"/>
              </a:rPr>
              <a:t>Melissa McCoy</a:t>
            </a:r>
          </a:p>
          <a:p>
            <a:r>
              <a:rPr lang="en-US" sz="1400" b="1" dirty="0">
                <a:latin typeface="Calibri" panose="020F0502020204030204" pitchFamily="34" charset="0"/>
                <a:cs typeface="Calibri" panose="020F0502020204030204" pitchFamily="34" charset="0"/>
              </a:rPr>
              <a:t>Program Consultant I</a:t>
            </a:r>
          </a:p>
          <a:p>
            <a:r>
              <a:rPr lang="en-US" sz="1400" dirty="0">
                <a:latin typeface="Calibri" panose="020F0502020204030204" pitchFamily="34" charset="0"/>
                <a:cs typeface="Calibri" panose="020F0502020204030204" pitchFamily="34" charset="0"/>
              </a:rPr>
              <a:t>KHP - Homeland Security / Emergency Operations</a:t>
            </a:r>
          </a:p>
          <a:p>
            <a:r>
              <a:rPr lang="en-US" sz="1400" dirty="0">
                <a:latin typeface="Calibri" panose="020F0502020204030204" pitchFamily="34" charset="0"/>
                <a:cs typeface="Calibri" panose="020F0502020204030204" pitchFamily="34" charset="0"/>
              </a:rPr>
              <a:t>122 SW 7</a:t>
            </a:r>
            <a:r>
              <a:rPr lang="en-US" sz="1400" baseline="30000" dirty="0">
                <a:latin typeface="Calibri" panose="020F0502020204030204" pitchFamily="34" charset="0"/>
                <a:cs typeface="Calibri" panose="020F0502020204030204" pitchFamily="34" charset="0"/>
              </a:rPr>
              <a:t>th</a:t>
            </a:r>
            <a:r>
              <a:rPr lang="en-US" sz="1400" dirty="0">
                <a:latin typeface="Calibri" panose="020F0502020204030204" pitchFamily="34" charset="0"/>
                <a:cs typeface="Calibri" panose="020F0502020204030204" pitchFamily="34" charset="0"/>
              </a:rPr>
              <a:t> Street, Topeka, KS  66603-3847</a:t>
            </a:r>
          </a:p>
          <a:p>
            <a:r>
              <a:rPr lang="en-US" sz="1400" dirty="0">
                <a:solidFill>
                  <a:schemeClr val="bg1"/>
                </a:solidFill>
                <a:latin typeface="Calibri" panose="020F0502020204030204" pitchFamily="34" charset="0"/>
                <a:cs typeface="Calibri" panose="020F0502020204030204" pitchFamily="34" charset="0"/>
              </a:rPr>
              <a:t>(785) 368-7187 (Office)</a:t>
            </a:r>
          </a:p>
          <a:p>
            <a:r>
              <a:rPr lang="en-US" sz="1400" dirty="0">
                <a:solidFill>
                  <a:schemeClr val="bg1"/>
                </a:solidFill>
                <a:latin typeface="Calibri" panose="020F0502020204030204" pitchFamily="34" charset="0"/>
                <a:cs typeface="Calibri" panose="020F0502020204030204" pitchFamily="34" charset="0"/>
              </a:rPr>
              <a:t>(785) 925-2148 (Cell)</a:t>
            </a:r>
          </a:p>
          <a:p>
            <a:r>
              <a:rPr lang="en-US" sz="1400" dirty="0">
                <a:solidFill>
                  <a:srgbClr val="00B0F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Melissa.McCoy@ks.gov</a:t>
            </a:r>
            <a:r>
              <a:rPr lang="en-US" sz="1400" dirty="0">
                <a:solidFill>
                  <a:srgbClr val="00B0F0"/>
                </a:solidFill>
                <a:latin typeface="Calibri" panose="020F0502020204030204" pitchFamily="34" charset="0"/>
                <a:cs typeface="Calibri" panose="020F0502020204030204" pitchFamily="34" charset="0"/>
              </a:rPr>
              <a:t> </a:t>
            </a:r>
          </a:p>
        </p:txBody>
      </p:sp>
      <p:sp>
        <p:nvSpPr>
          <p:cNvPr id="8" name="Rectangle: Rounded Corners 7">
            <a:extLst>
              <a:ext uri="{FF2B5EF4-FFF2-40B4-BE49-F238E27FC236}">
                <a16:creationId xmlns:a16="http://schemas.microsoft.com/office/drawing/2014/main" id="{DAA0F9E8-5191-A6D9-11F5-F47071E4B876}"/>
              </a:ext>
            </a:extLst>
          </p:cNvPr>
          <p:cNvSpPr/>
          <p:nvPr/>
        </p:nvSpPr>
        <p:spPr>
          <a:xfrm>
            <a:off x="542636" y="2683342"/>
            <a:ext cx="3990110" cy="1784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alibri" panose="020F0502020204030204" pitchFamily="34" charset="0"/>
              </a:rPr>
              <a:t>Lieutenant Edna Cordner K-299</a:t>
            </a:r>
          </a:p>
          <a:p>
            <a:r>
              <a:rPr lang="en-US" sz="1400" dirty="0">
                <a:latin typeface="Calibri" panose="020F0502020204030204" pitchFamily="34" charset="0"/>
              </a:rPr>
              <a:t>KHP - Homeland Security / Emergency Operations</a:t>
            </a:r>
          </a:p>
          <a:p>
            <a:r>
              <a:rPr lang="en-US" sz="1400" dirty="0">
                <a:latin typeface="Calibri" panose="020F0502020204030204" pitchFamily="34" charset="0"/>
              </a:rPr>
              <a:t>122 SW 7</a:t>
            </a:r>
            <a:r>
              <a:rPr lang="en-US" sz="1400" baseline="30000" dirty="0">
                <a:latin typeface="Calibri" panose="020F0502020204030204" pitchFamily="34" charset="0"/>
              </a:rPr>
              <a:t>th</a:t>
            </a:r>
            <a:r>
              <a:rPr lang="en-US" sz="1400" dirty="0">
                <a:latin typeface="Calibri" panose="020F0502020204030204" pitchFamily="34" charset="0"/>
              </a:rPr>
              <a:t> Street, Topeka, KS  66603-3847</a:t>
            </a:r>
          </a:p>
          <a:p>
            <a:r>
              <a:rPr lang="en-US" sz="1400" dirty="0">
                <a:latin typeface="Calibri" panose="020F0502020204030204" pitchFamily="34" charset="0"/>
              </a:rPr>
              <a:t>(785) 207-0423 (Cell)</a:t>
            </a:r>
          </a:p>
          <a:p>
            <a:r>
              <a:rPr lang="en-US" sz="1400" u="sng" dirty="0">
                <a:solidFill>
                  <a:srgbClr val="00B0F0"/>
                </a:solidFill>
                <a:latin typeface="Calibri" panose="020F0502020204030204" pitchFamily="34" charset="0"/>
                <a:hlinkClick r:id="rId4">
                  <a:extLst>
                    <a:ext uri="{A12FA001-AC4F-418D-AE19-62706E023703}">
                      <ahyp:hlinkClr xmlns:ahyp="http://schemas.microsoft.com/office/drawing/2018/hyperlinkcolor" val="tx"/>
                    </a:ext>
                  </a:extLst>
                </a:hlinkClick>
              </a:rPr>
              <a:t>Edna.cordner@ks.gov</a:t>
            </a:r>
            <a:r>
              <a:rPr lang="en-US" sz="1400" dirty="0">
                <a:solidFill>
                  <a:srgbClr val="00B0F0"/>
                </a:solidFill>
                <a:latin typeface="Calibri" panose="020F0502020204030204" pitchFamily="34" charset="0"/>
              </a:rPr>
              <a:t> </a:t>
            </a:r>
          </a:p>
        </p:txBody>
      </p:sp>
      <p:sp>
        <p:nvSpPr>
          <p:cNvPr id="9" name="Rectangle: Rounded Corners 8">
            <a:extLst>
              <a:ext uri="{FF2B5EF4-FFF2-40B4-BE49-F238E27FC236}">
                <a16:creationId xmlns:a16="http://schemas.microsoft.com/office/drawing/2014/main" id="{9B9B58AB-6266-E716-6474-6A1123358280}"/>
              </a:ext>
            </a:extLst>
          </p:cNvPr>
          <p:cNvSpPr/>
          <p:nvPr/>
        </p:nvSpPr>
        <p:spPr>
          <a:xfrm>
            <a:off x="7407100" y="4599710"/>
            <a:ext cx="3990110" cy="2050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alibri" panose="020F0502020204030204" pitchFamily="34" charset="0"/>
              </a:rPr>
              <a:t>Connie Satzler</a:t>
            </a:r>
          </a:p>
          <a:p>
            <a:r>
              <a:rPr lang="en-US" sz="1400" dirty="0">
                <a:latin typeface="Calibri" panose="020F0502020204030204" pitchFamily="34" charset="0"/>
              </a:rPr>
              <a:t>EnVisage Consulting  </a:t>
            </a:r>
          </a:p>
          <a:p>
            <a:r>
              <a:rPr lang="en-US" sz="1400" dirty="0">
                <a:latin typeface="Calibri" panose="020F0502020204030204" pitchFamily="34" charset="0"/>
              </a:rPr>
              <a:t>Web portal and IJ assistance</a:t>
            </a:r>
          </a:p>
          <a:p>
            <a:r>
              <a:rPr lang="en-US" sz="1400" dirty="0">
                <a:latin typeface="Calibri" panose="020F0502020204030204" pitchFamily="34" charset="0"/>
              </a:rPr>
              <a:t>6847 Anderson Ave. Manhattan, KS 66503</a:t>
            </a:r>
          </a:p>
          <a:p>
            <a:r>
              <a:rPr lang="en-US" sz="1400" dirty="0">
                <a:latin typeface="Calibri" panose="020F0502020204030204" pitchFamily="34" charset="0"/>
              </a:rPr>
              <a:t>Phone: (785) 410-0410</a:t>
            </a:r>
          </a:p>
          <a:p>
            <a:r>
              <a:rPr lang="en-US" sz="1400" dirty="0">
                <a:solidFill>
                  <a:srgbClr val="00B0F0"/>
                </a:solidFill>
                <a:latin typeface="Calibri" panose="020F0502020204030204" pitchFamily="34" charset="0"/>
                <a:hlinkClick r:id="rId5">
                  <a:extLst>
                    <a:ext uri="{A12FA001-AC4F-418D-AE19-62706E023703}">
                      <ahyp:hlinkClr xmlns:ahyp="http://schemas.microsoft.com/office/drawing/2018/hyperlinkcolor" val="tx"/>
                    </a:ext>
                  </a:extLst>
                </a:hlinkClick>
              </a:rPr>
              <a:t>csatzler@kansas.net</a:t>
            </a:r>
            <a:endParaRPr lang="en-US" sz="1400" dirty="0">
              <a:solidFill>
                <a:srgbClr val="00B0F0"/>
              </a:solidFill>
              <a:latin typeface="Calibri" panose="020F0502020204030204" pitchFamily="34" charset="0"/>
            </a:endParaRPr>
          </a:p>
          <a:p>
            <a:r>
              <a:rPr lang="en-US" sz="1400" dirty="0">
                <a:solidFill>
                  <a:srgbClr val="00B0F0"/>
                </a:solidFill>
                <a:latin typeface="Calibri" panose="020F0502020204030204" pitchFamily="34" charset="0"/>
                <a:hlinkClick r:id="rId6">
                  <a:extLst>
                    <a:ext uri="{A12FA001-AC4F-418D-AE19-62706E023703}">
                      <ahyp:hlinkClr xmlns:ahyp="http://schemas.microsoft.com/office/drawing/2018/hyperlinkcolor" val="tx"/>
                    </a:ext>
                  </a:extLst>
                </a:hlinkClick>
              </a:rPr>
              <a:t>Http://www.datacounts.net/nsgp</a:t>
            </a:r>
            <a:r>
              <a:rPr lang="en-US" sz="1400" dirty="0">
                <a:solidFill>
                  <a:srgbClr val="00B0F0"/>
                </a:solidFill>
                <a:latin typeface="Calibri" panose="020F0502020204030204" pitchFamily="34" charset="0"/>
              </a:rPr>
              <a:t> </a:t>
            </a:r>
          </a:p>
        </p:txBody>
      </p:sp>
      <p:sp>
        <p:nvSpPr>
          <p:cNvPr id="10" name="Rectangle: Rounded Corners 9">
            <a:extLst>
              <a:ext uri="{FF2B5EF4-FFF2-40B4-BE49-F238E27FC236}">
                <a16:creationId xmlns:a16="http://schemas.microsoft.com/office/drawing/2014/main" id="{E9320735-BEE0-F32E-B0DA-63C4AD38ADA5}"/>
              </a:ext>
            </a:extLst>
          </p:cNvPr>
          <p:cNvSpPr/>
          <p:nvPr/>
        </p:nvSpPr>
        <p:spPr>
          <a:xfrm>
            <a:off x="605444" y="4599710"/>
            <a:ext cx="3927302" cy="2050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Calibri" panose="020F0502020204030204" pitchFamily="34" charset="0"/>
              </a:rPr>
              <a:t>Melanie Lawrence </a:t>
            </a:r>
          </a:p>
          <a:p>
            <a:r>
              <a:rPr lang="en-US" sz="1400" dirty="0">
                <a:latin typeface="Calibri" panose="020F0502020204030204" pitchFamily="34" charset="0"/>
              </a:rPr>
              <a:t>Program Consultant II</a:t>
            </a:r>
          </a:p>
          <a:p>
            <a:r>
              <a:rPr lang="en-US" sz="1400" dirty="0">
                <a:latin typeface="Calibri" panose="020F0502020204030204" pitchFamily="34" charset="0"/>
              </a:rPr>
              <a:t>KHP - Homeland Security/Emergency Operations</a:t>
            </a:r>
          </a:p>
          <a:p>
            <a:r>
              <a:rPr lang="en-US" sz="1400" dirty="0">
                <a:latin typeface="Calibri" panose="020F0502020204030204" pitchFamily="34" charset="0"/>
              </a:rPr>
              <a:t>122 SW 7</a:t>
            </a:r>
            <a:r>
              <a:rPr lang="en-US" sz="1400" baseline="30000" dirty="0">
                <a:latin typeface="Calibri" panose="020F0502020204030204" pitchFamily="34" charset="0"/>
              </a:rPr>
              <a:t>th</a:t>
            </a:r>
            <a:r>
              <a:rPr lang="en-US" sz="1400" dirty="0">
                <a:latin typeface="Calibri" panose="020F0502020204030204" pitchFamily="34" charset="0"/>
              </a:rPr>
              <a:t> Street, Topeka, KS  66603-3847</a:t>
            </a:r>
          </a:p>
          <a:p>
            <a:r>
              <a:rPr lang="en-US" sz="1400" dirty="0">
                <a:latin typeface="Calibri" panose="020F0502020204030204" pitchFamily="34" charset="0"/>
              </a:rPr>
              <a:t>(785) 296-6654 (Office)</a:t>
            </a:r>
          </a:p>
          <a:p>
            <a:r>
              <a:rPr lang="en-US" sz="1400" dirty="0">
                <a:latin typeface="Calibri" panose="020F0502020204030204" pitchFamily="34" charset="0"/>
              </a:rPr>
              <a:t>(785) 256-5191 (Cell)</a:t>
            </a:r>
          </a:p>
          <a:p>
            <a:r>
              <a:rPr lang="en-US" sz="1400" dirty="0">
                <a:solidFill>
                  <a:srgbClr val="00B0F0"/>
                </a:solidFill>
                <a:latin typeface="Calibri" panose="020F0502020204030204" pitchFamily="34" charset="0"/>
                <a:hlinkClick r:id="rId7">
                  <a:extLst>
                    <a:ext uri="{A12FA001-AC4F-418D-AE19-62706E023703}">
                      <ahyp:hlinkClr xmlns:ahyp="http://schemas.microsoft.com/office/drawing/2018/hyperlinkcolor" val="tx"/>
                    </a:ext>
                  </a:extLst>
                </a:hlinkClick>
              </a:rPr>
              <a:t>Melanie.Lawrence@ks.gov</a:t>
            </a:r>
            <a:r>
              <a:rPr lang="en-US" sz="1400" dirty="0">
                <a:solidFill>
                  <a:srgbClr val="00B0F0"/>
                </a:solidFill>
                <a:latin typeface="Calibri" panose="020F0502020204030204" pitchFamily="34" charset="0"/>
              </a:rPr>
              <a:t> </a:t>
            </a:r>
          </a:p>
        </p:txBody>
      </p:sp>
      <p:sp>
        <p:nvSpPr>
          <p:cNvPr id="11" name="Oval 10">
            <a:extLst>
              <a:ext uri="{FF2B5EF4-FFF2-40B4-BE49-F238E27FC236}">
                <a16:creationId xmlns:a16="http://schemas.microsoft.com/office/drawing/2014/main" id="{A3F38AFE-07FD-CDE8-5F26-4692E51F33E7}"/>
              </a:ext>
            </a:extLst>
          </p:cNvPr>
          <p:cNvSpPr/>
          <p:nvPr/>
        </p:nvSpPr>
        <p:spPr>
          <a:xfrm>
            <a:off x="3189778" y="931275"/>
            <a:ext cx="5560290" cy="1884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Captain Amber Harrington K-265</a:t>
            </a:r>
          </a:p>
          <a:p>
            <a:pPr algn="ctr"/>
            <a:r>
              <a:rPr lang="en-US" sz="1400" dirty="0">
                <a:latin typeface="Calibri" panose="020F0502020204030204" pitchFamily="34" charset="0"/>
                <a:cs typeface="Calibri" panose="020F0502020204030204" pitchFamily="34" charset="0"/>
              </a:rPr>
              <a:t>KHP - Homeland Security/Emergency Operations</a:t>
            </a:r>
          </a:p>
          <a:p>
            <a:pPr algn="ctr"/>
            <a:r>
              <a:rPr lang="en-US" sz="1400" dirty="0">
                <a:latin typeface="Calibri" panose="020F0502020204030204" pitchFamily="34" charset="0"/>
                <a:cs typeface="Calibri" panose="020F0502020204030204" pitchFamily="34" charset="0"/>
              </a:rPr>
              <a:t>122 SW 7</a:t>
            </a:r>
            <a:r>
              <a:rPr lang="en-US" sz="1400" baseline="30000" dirty="0">
                <a:latin typeface="Calibri" panose="020F0502020204030204" pitchFamily="34" charset="0"/>
                <a:cs typeface="Calibri" panose="020F0502020204030204" pitchFamily="34" charset="0"/>
              </a:rPr>
              <a:t>th</a:t>
            </a:r>
            <a:r>
              <a:rPr lang="en-US" sz="1400" dirty="0">
                <a:latin typeface="Calibri" panose="020F0502020204030204" pitchFamily="34" charset="0"/>
                <a:cs typeface="Calibri" panose="020F0502020204030204" pitchFamily="34" charset="0"/>
              </a:rPr>
              <a:t> Street, Topeka, KS 66603-3847</a:t>
            </a:r>
          </a:p>
          <a:p>
            <a:pPr algn="ctr"/>
            <a:r>
              <a:rPr lang="en-US" sz="1400" dirty="0">
                <a:latin typeface="Calibri" panose="020F0502020204030204" pitchFamily="34" charset="0"/>
                <a:cs typeface="Calibri" panose="020F0502020204030204" pitchFamily="34" charset="0"/>
              </a:rPr>
              <a:t>(785) 296-6800</a:t>
            </a:r>
          </a:p>
          <a:p>
            <a:pPr algn="ctr"/>
            <a:r>
              <a:rPr lang="en-US" sz="1400" dirty="0">
                <a:solidFill>
                  <a:srgbClr val="00B0F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Amber.harrington@ks.gov</a:t>
            </a:r>
            <a:r>
              <a:rPr lang="en-US" sz="1400" dirty="0">
                <a:solidFill>
                  <a:srgbClr val="00B0F0"/>
                </a:solidFill>
                <a:latin typeface="Calibri" panose="020F0502020204030204" pitchFamily="34" charset="0"/>
                <a:cs typeface="Calibri" panose="020F0502020204030204" pitchFamily="34" charset="0"/>
              </a:rPr>
              <a:t> </a:t>
            </a:r>
          </a:p>
          <a:p>
            <a:pPr algn="ctr"/>
            <a:endParaRPr lang="en-US" sz="1400" dirty="0">
              <a:latin typeface="Calibri" panose="020F0502020204030204" pitchFamily="34" charset="0"/>
              <a:cs typeface="Calibri" panose="020F0502020204030204" pitchFamily="34" charset="0"/>
            </a:endParaRPr>
          </a:p>
        </p:txBody>
      </p:sp>
      <p:pic>
        <p:nvPicPr>
          <p:cNvPr id="12" name="Picture 6" descr="C:\Users\aayers\AppData\Local\Microsoft\Windows\Temporary Internet Files\Content.Outlook\3VSOCDMU\Patch-photo.png">
            <a:extLst>
              <a:ext uri="{FF2B5EF4-FFF2-40B4-BE49-F238E27FC236}">
                <a16:creationId xmlns:a16="http://schemas.microsoft.com/office/drawing/2014/main" id="{34B70285-0694-C6F9-4FF0-B710E5BFC503}"/>
              </a:ext>
            </a:extLst>
          </p:cNvPr>
          <p:cNvPicPr>
            <a:picLocks noGrp="1" noChangeAspect="1" noChangeArrowheads="1"/>
          </p:cNvPicPr>
          <p:nvPr>
            <p:ph idx="1"/>
          </p:nvPr>
        </p:nvPicPr>
        <p:blipFill>
          <a:blip r:embed="rId9">
            <a:extLst>
              <a:ext uri="{28A0092B-C50C-407E-A947-70E740481C1C}">
                <a14:useLocalDpi xmlns:a14="http://schemas.microsoft.com/office/drawing/2010/main" val="0"/>
              </a:ext>
            </a:extLst>
          </a:blip>
          <a:srcRect/>
          <a:stretch>
            <a:fillRect/>
          </a:stretch>
        </p:blipFill>
        <p:spPr bwMode="auto">
          <a:xfrm>
            <a:off x="5061098" y="3519377"/>
            <a:ext cx="1807535" cy="240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477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4841" y="2998267"/>
            <a:ext cx="8752291" cy="1649935"/>
          </a:xfrm>
        </p:spPr>
        <p:txBody>
          <a:bodyPr>
            <a:normAutofit fontScale="90000"/>
          </a:bodyPr>
          <a:lstStyle/>
          <a:p>
            <a:pPr algn="ctr"/>
            <a:br>
              <a:rPr lang="en-US" dirty="0"/>
            </a:br>
            <a:r>
              <a:rPr lang="en-US" dirty="0"/>
              <a:t>Questions?</a:t>
            </a:r>
            <a:br>
              <a:rPr lang="en-US" dirty="0"/>
            </a:br>
            <a:endParaRPr lang="en-US" dirty="0"/>
          </a:p>
        </p:txBody>
      </p:sp>
      <p:sp>
        <p:nvSpPr>
          <p:cNvPr id="5" name="Subtitle 4"/>
          <p:cNvSpPr>
            <a:spLocks noGrp="1"/>
          </p:cNvSpPr>
          <p:nvPr>
            <p:ph type="subTitle" idx="1"/>
          </p:nvPr>
        </p:nvSpPr>
        <p:spPr/>
        <p:txBody>
          <a:bodyPr/>
          <a:lstStyle/>
          <a:p>
            <a:endParaRPr lang="en-US" dirty="0"/>
          </a:p>
          <a:p>
            <a:pPr algn="ctr"/>
            <a:r>
              <a:rPr lang="en-US" sz="3200" dirty="0">
                <a:solidFill>
                  <a:srgbClr val="0070C0"/>
                </a:solidFill>
                <a:hlinkClick r:id="rId2">
                  <a:extLst>
                    <a:ext uri="{A12FA001-AC4F-418D-AE19-62706E023703}">
                      <ahyp:hlinkClr xmlns:ahyp="http://schemas.microsoft.com/office/drawing/2018/hyperlinkcolor" val="tx"/>
                    </a:ext>
                  </a:extLst>
                </a:hlinkClick>
              </a:rPr>
              <a:t>NSGP.KHP@KS.GOV</a:t>
            </a:r>
            <a:r>
              <a:rPr lang="en-US" sz="3200" dirty="0">
                <a:solidFill>
                  <a:srgbClr val="0070C0"/>
                </a:solidFill>
              </a:rPr>
              <a:t> </a:t>
            </a:r>
          </a:p>
        </p:txBody>
      </p:sp>
    </p:spTree>
    <p:extLst>
      <p:ext uri="{BB962C8B-B14F-4D97-AF65-F5344CB8AC3E}">
        <p14:creationId xmlns:p14="http://schemas.microsoft.com/office/powerpoint/2010/main" val="1093947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C6AD2-E36E-54B0-D765-65EDB4A383BD}"/>
              </a:ext>
            </a:extLst>
          </p:cNvPr>
          <p:cNvSpPr>
            <a:spLocks noGrp="1"/>
          </p:cNvSpPr>
          <p:nvPr>
            <p:ph type="title"/>
          </p:nvPr>
        </p:nvSpPr>
        <p:spPr/>
        <p:txBody>
          <a:bodyPr/>
          <a:lstStyle/>
          <a:p>
            <a:r>
              <a:rPr lang="en-US" dirty="0"/>
              <a:t>Welcome</a:t>
            </a:r>
          </a:p>
        </p:txBody>
      </p:sp>
      <p:pic>
        <p:nvPicPr>
          <p:cNvPr id="5" name="Content Placeholder 4" descr="A group of ducks in a row&#10;&#10;Description automatically generated">
            <a:extLst>
              <a:ext uri="{FF2B5EF4-FFF2-40B4-BE49-F238E27FC236}">
                <a16:creationId xmlns:a16="http://schemas.microsoft.com/office/drawing/2014/main" id="{F3513B80-8EA7-01E2-4968-B20A9B6F0CD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0544" y="1227138"/>
            <a:ext cx="4764786" cy="4953000"/>
          </a:xfrm>
        </p:spPr>
      </p:pic>
      <p:sp>
        <p:nvSpPr>
          <p:cNvPr id="6" name="TextBox 5">
            <a:extLst>
              <a:ext uri="{FF2B5EF4-FFF2-40B4-BE49-F238E27FC236}">
                <a16:creationId xmlns:a16="http://schemas.microsoft.com/office/drawing/2014/main" id="{FCE28751-9AF8-0FB0-0B23-BC65F3FEB59E}"/>
              </a:ext>
            </a:extLst>
          </p:cNvPr>
          <p:cNvSpPr txBox="1"/>
          <p:nvPr/>
        </p:nvSpPr>
        <p:spPr>
          <a:xfrm>
            <a:off x="1079944" y="6180138"/>
            <a:ext cx="4764786" cy="230832"/>
          </a:xfrm>
          <a:prstGeom prst="rect">
            <a:avLst/>
          </a:prstGeom>
          <a:noFill/>
        </p:spPr>
        <p:txBody>
          <a:bodyPr wrap="square" rtlCol="0">
            <a:spAutoFit/>
          </a:bodyPr>
          <a:lstStyle/>
          <a:p>
            <a:r>
              <a:rPr lang="en-US" sz="900">
                <a:hlinkClick r:id="rId3" tooltip="http://www.flickr.com/photos/the-o/2294132949"/>
              </a:rPr>
              <a:t>This Photo</a:t>
            </a:r>
            <a:r>
              <a:rPr lang="en-US" sz="900"/>
              <a:t> by Unknown Author is licensed under </a:t>
            </a:r>
            <a:r>
              <a:rPr lang="en-US" sz="900">
                <a:hlinkClick r:id="rId4" tooltip="https://creativecommons.org/licenses/by/3.0/"/>
              </a:rPr>
              <a:t>CC BY</a:t>
            </a:r>
            <a:endParaRPr lang="en-US" sz="900"/>
          </a:p>
        </p:txBody>
      </p:sp>
      <p:sp>
        <p:nvSpPr>
          <p:cNvPr id="7" name="Rectangle 6">
            <a:extLst>
              <a:ext uri="{FF2B5EF4-FFF2-40B4-BE49-F238E27FC236}">
                <a16:creationId xmlns:a16="http://schemas.microsoft.com/office/drawing/2014/main" id="{A06D25D7-8549-2A13-65C6-C79E1D7ADDFD}"/>
              </a:ext>
            </a:extLst>
          </p:cNvPr>
          <p:cNvSpPr/>
          <p:nvPr/>
        </p:nvSpPr>
        <p:spPr>
          <a:xfrm>
            <a:off x="6129867" y="1112838"/>
            <a:ext cx="5332260" cy="1754326"/>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Let's get our ducks in a row</a:t>
            </a:r>
          </a:p>
        </p:txBody>
      </p:sp>
      <p:sp>
        <p:nvSpPr>
          <p:cNvPr id="8" name="TextBox 7">
            <a:extLst>
              <a:ext uri="{FF2B5EF4-FFF2-40B4-BE49-F238E27FC236}">
                <a16:creationId xmlns:a16="http://schemas.microsoft.com/office/drawing/2014/main" id="{6021339F-9B24-1AB6-B7BD-91E10A0F2898}"/>
              </a:ext>
            </a:extLst>
          </p:cNvPr>
          <p:cNvSpPr txBox="1"/>
          <p:nvPr/>
        </p:nvSpPr>
        <p:spPr>
          <a:xfrm>
            <a:off x="6426200" y="3010039"/>
            <a:ext cx="5035927" cy="3170099"/>
          </a:xfrm>
          <a:prstGeom prst="rect">
            <a:avLst/>
          </a:prstGeom>
          <a:noFill/>
        </p:spPr>
        <p:txBody>
          <a:bodyPr wrap="square" rtlCol="0">
            <a:spAutoFit/>
          </a:bodyPr>
          <a:lstStyle/>
          <a:p>
            <a:r>
              <a:rPr lang="en-US" sz="2000" dirty="0"/>
              <a:t>Some information to get us started:</a:t>
            </a:r>
          </a:p>
          <a:p>
            <a:pPr marL="342900" indent="-342900">
              <a:buFont typeface="Wingdings" panose="05000000000000000000" pitchFamily="2" charset="2"/>
              <a:buChar char="Ø"/>
            </a:pPr>
            <a:r>
              <a:rPr lang="en-US" sz="2000" dirty="0"/>
              <a:t>SAA’s Role in your awardee journey</a:t>
            </a:r>
          </a:p>
          <a:p>
            <a:pPr marL="342900" indent="-342900">
              <a:buFont typeface="Wingdings" panose="05000000000000000000" pitchFamily="2" charset="2"/>
              <a:buChar char="Ø"/>
            </a:pPr>
            <a:r>
              <a:rPr lang="en-US" sz="2000" dirty="0"/>
              <a:t>Administrative tasks before beginning</a:t>
            </a:r>
          </a:p>
          <a:p>
            <a:pPr marL="342900" indent="-342900">
              <a:buFont typeface="Wingdings" panose="05000000000000000000" pitchFamily="2" charset="2"/>
              <a:buChar char="Ø"/>
            </a:pPr>
            <a:r>
              <a:rPr lang="en-US" sz="2000" dirty="0"/>
              <a:t>Environmental Historic Preservation (EHP)</a:t>
            </a:r>
          </a:p>
          <a:p>
            <a:pPr marL="342900" indent="-342900">
              <a:buFont typeface="Wingdings" panose="05000000000000000000" pitchFamily="2" charset="2"/>
              <a:buChar char="Ø"/>
            </a:pPr>
            <a:r>
              <a:rPr lang="en-US" sz="2000" dirty="0"/>
              <a:t>Project management through to close-out</a:t>
            </a:r>
          </a:p>
          <a:p>
            <a:pPr marL="342900" indent="-342900">
              <a:buFont typeface="Wingdings" panose="05000000000000000000" pitchFamily="2" charset="2"/>
              <a:buChar char="Ø"/>
            </a:pPr>
            <a:r>
              <a:rPr lang="en-US" sz="2000" dirty="0"/>
              <a:t>Resources</a:t>
            </a:r>
          </a:p>
          <a:p>
            <a:pPr marL="342900" indent="-342900">
              <a:buFont typeface="Wingdings" panose="05000000000000000000" pitchFamily="2" charset="2"/>
              <a:buChar char="Ø"/>
            </a:pPr>
            <a:r>
              <a:rPr lang="en-US" sz="2000" dirty="0">
                <a:solidFill>
                  <a:srgbClr val="0070C0"/>
                </a:solidFill>
                <a:hlinkClick r:id="rId5">
                  <a:extLst>
                    <a:ext uri="{A12FA001-AC4F-418D-AE19-62706E023703}">
                      <ahyp:hlinkClr xmlns:ahyp="http://schemas.microsoft.com/office/drawing/2018/hyperlinkcolor" val="tx"/>
                    </a:ext>
                  </a:extLst>
                </a:hlinkClick>
              </a:rPr>
              <a:t>https://www.Datacounts.net/nsgp</a:t>
            </a:r>
            <a:r>
              <a:rPr lang="en-US" sz="2000" dirty="0">
                <a:solidFill>
                  <a:srgbClr val="0070C0"/>
                </a:solidFill>
              </a:rPr>
              <a:t> </a:t>
            </a:r>
          </a:p>
          <a:p>
            <a:pPr marL="342900" indent="-342900">
              <a:buFont typeface="Wingdings" panose="05000000000000000000" pitchFamily="2" charset="2"/>
              <a:buChar char="Ø"/>
            </a:pPr>
            <a:r>
              <a:rPr lang="en-US" sz="2000" dirty="0"/>
              <a:t>Q&amp;A </a:t>
            </a:r>
          </a:p>
        </p:txBody>
      </p:sp>
    </p:spTree>
    <p:extLst>
      <p:ext uri="{BB962C8B-B14F-4D97-AF65-F5344CB8AC3E}">
        <p14:creationId xmlns:p14="http://schemas.microsoft.com/office/powerpoint/2010/main" val="503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B85B-90B5-FB06-B684-3A88BD05A204}"/>
              </a:ext>
            </a:extLst>
          </p:cNvPr>
          <p:cNvSpPr>
            <a:spLocks noGrp="1"/>
          </p:cNvSpPr>
          <p:nvPr>
            <p:ph type="title"/>
          </p:nvPr>
        </p:nvSpPr>
        <p:spPr/>
        <p:txBody>
          <a:bodyPr/>
          <a:lstStyle/>
          <a:p>
            <a:r>
              <a:rPr lang="en-US" dirty="0">
                <a:solidFill>
                  <a:srgbClr val="FFFF00"/>
                </a:solidFill>
              </a:rPr>
              <a:t>Congratulations!</a:t>
            </a:r>
          </a:p>
        </p:txBody>
      </p:sp>
      <p:sp>
        <p:nvSpPr>
          <p:cNvPr id="3" name="Content Placeholder 2">
            <a:extLst>
              <a:ext uri="{FF2B5EF4-FFF2-40B4-BE49-F238E27FC236}">
                <a16:creationId xmlns:a16="http://schemas.microsoft.com/office/drawing/2014/main" id="{E21770C7-9308-1C3E-485B-4555CEF0BAAB}"/>
              </a:ext>
            </a:extLst>
          </p:cNvPr>
          <p:cNvSpPr>
            <a:spLocks noGrp="1"/>
          </p:cNvSpPr>
          <p:nvPr>
            <p:ph idx="1"/>
          </p:nvPr>
        </p:nvSpPr>
        <p:spPr>
          <a:xfrm>
            <a:off x="261058" y="1253067"/>
            <a:ext cx="9362721" cy="4953000"/>
          </a:xfrm>
        </p:spPr>
        <p:txBody>
          <a:bodyPr>
            <a:normAutofit fontScale="85000" lnSpcReduction="10000"/>
          </a:bodyPr>
          <a:lstStyle/>
          <a:p>
            <a:pPr marL="0" marR="0" indent="0">
              <a:spcBef>
                <a:spcPts val="0"/>
              </a:spcBef>
              <a:spcAft>
                <a:spcPts val="0"/>
              </a:spcAft>
              <a:buNone/>
            </a:pPr>
            <a:r>
              <a:rPr lang="en-US" sz="2000" dirty="0">
                <a:solidFill>
                  <a:srgbClr val="000000"/>
                </a:solidFill>
                <a:effectLst/>
                <a:latin typeface="Arial" panose="020B0604020202020204" pitchFamily="34" charset="0"/>
                <a:ea typeface="Calibri" panose="020F0502020204030204" pitchFamily="34" charset="0"/>
              </a:rPr>
              <a:t>You are officially a subrecipient </a:t>
            </a:r>
            <a:r>
              <a:rPr lang="en-US" sz="2000" dirty="0">
                <a:solidFill>
                  <a:srgbClr val="000000"/>
                </a:solidFill>
                <a:latin typeface="Arial" panose="020B0604020202020204" pitchFamily="34" charset="0"/>
                <a:ea typeface="Calibri" panose="020F0502020204030204" pitchFamily="34" charset="0"/>
              </a:rPr>
              <a:t>of the Nonprofit Security Grant Program and we will be with you every step of the way.</a:t>
            </a:r>
          </a:p>
          <a:p>
            <a:pPr marL="0" marR="0" indent="0">
              <a:spcBef>
                <a:spcPts val="0"/>
              </a:spcBef>
              <a:spcAft>
                <a:spcPts val="0"/>
              </a:spcAft>
              <a:buNone/>
            </a:pPr>
            <a:endParaRPr lang="en-US" sz="2000" dirty="0">
              <a:solidFill>
                <a:srgbClr val="000000"/>
              </a:solidFill>
              <a:latin typeface="Arial" panose="020B0604020202020204" pitchFamily="34" charset="0"/>
              <a:ea typeface="Calibri" panose="020F0502020204030204" pitchFamily="34" charset="0"/>
            </a:endParaRPr>
          </a:p>
          <a:p>
            <a:pPr marL="0" marR="0" indent="0">
              <a:spcBef>
                <a:spcPts val="0"/>
              </a:spcBef>
              <a:spcAft>
                <a:spcPts val="0"/>
              </a:spcAft>
              <a:buNone/>
            </a:pPr>
            <a:r>
              <a:rPr lang="en-US" sz="2000" dirty="0">
                <a:solidFill>
                  <a:srgbClr val="000000"/>
                </a:solidFill>
                <a:latin typeface="Arial" panose="020B0604020202020204" pitchFamily="34" charset="0"/>
                <a:ea typeface="Calibri" panose="020F0502020204030204" pitchFamily="34" charset="0"/>
              </a:rPr>
              <a:t>As the State Administrative Agency for the Nonprofit Security Grant Program, we will be your pass-through and oversight contact from start, during and to completion of your projects.</a:t>
            </a:r>
          </a:p>
          <a:p>
            <a:pPr marL="0" marR="0" indent="0">
              <a:spcBef>
                <a:spcPts val="0"/>
              </a:spcBef>
              <a:spcAft>
                <a:spcPts val="0"/>
              </a:spcAft>
              <a:buNone/>
            </a:pPr>
            <a:endParaRPr lang="en-US" sz="2000" dirty="0">
              <a:solidFill>
                <a:srgbClr val="000000"/>
              </a:solidFill>
              <a:effectLst/>
              <a:latin typeface="Arial" panose="020B0604020202020204" pitchFamily="34" charset="0"/>
              <a:ea typeface="Calibri" panose="020F0502020204030204" pitchFamily="34"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Calibri" panose="020F0502020204030204" pitchFamily="34" charset="0"/>
              </a:rPr>
              <a:t>The 2024 Nonprofit Security Grant Program (NSGP) project performance period runs from </a:t>
            </a:r>
            <a:r>
              <a:rPr lang="en-US" sz="2000" b="1" dirty="0">
                <a:solidFill>
                  <a:srgbClr val="00B050"/>
                </a:solidFill>
                <a:effectLst/>
                <a:latin typeface="Arial" panose="020B0604020202020204" pitchFamily="34" charset="0"/>
                <a:ea typeface="Calibri" panose="020F0502020204030204" pitchFamily="34" charset="0"/>
              </a:rPr>
              <a:t>October 1, 2024, to May 31, 2027</a:t>
            </a:r>
            <a:r>
              <a:rPr lang="en-US" sz="2000" dirty="0">
                <a:solidFill>
                  <a:srgbClr val="000000"/>
                </a:solidFill>
                <a:effectLst/>
                <a:latin typeface="Arial" panose="020B0604020202020204" pitchFamily="34" charset="0"/>
                <a:ea typeface="Calibri" panose="020F0502020204030204" pitchFamily="34" charset="0"/>
              </a:rPr>
              <a:t>. </a:t>
            </a:r>
          </a:p>
          <a:p>
            <a:pPr marL="0" marR="0" indent="0">
              <a:spcBef>
                <a:spcPts val="0"/>
              </a:spcBef>
              <a:spcAft>
                <a:spcPts val="0"/>
              </a:spcAft>
              <a:buNone/>
            </a:pPr>
            <a:endParaRPr lang="en-US" sz="2000" dirty="0">
              <a:solidFill>
                <a:srgbClr val="000000"/>
              </a:solidFill>
              <a:effectLst/>
              <a:latin typeface="Arial" panose="020B0604020202020204" pitchFamily="34" charset="0"/>
              <a:ea typeface="Calibri" panose="020F0502020204030204" pitchFamily="34" charset="0"/>
            </a:endParaRPr>
          </a:p>
          <a:p>
            <a:pPr marL="0" indent="0">
              <a:spcBef>
                <a:spcPts val="0"/>
              </a:spcBef>
              <a:buNone/>
            </a:pPr>
            <a:r>
              <a:rPr lang="en-US" sz="2000" dirty="0">
                <a:solidFill>
                  <a:srgbClr val="000000"/>
                </a:solidFill>
                <a:effectLst/>
                <a:latin typeface="Arial" panose="020B0604020202020204" pitchFamily="34" charset="0"/>
                <a:ea typeface="Calibri" panose="020F0502020204030204" pitchFamily="34" charset="0"/>
              </a:rPr>
              <a:t>Upon receipt of notice of award, the following administrative requirements must be complete before funds can be accessed:</a:t>
            </a:r>
            <a:endParaRPr lang="en-US" sz="2000" dirty="0">
              <a:solidFill>
                <a:srgbClr val="000000"/>
              </a:solidFill>
              <a:latin typeface="Arial" panose="020B0604020202020204" pitchFamily="34" charset="0"/>
              <a:ea typeface="Calibri" panose="020F0502020204030204" pitchFamily="34"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Calibri" panose="020F0502020204030204" pitchFamily="34" charset="0"/>
              </a:rPr>
              <a:t>Receive, review, sign and return your award agreement to the SAA </a:t>
            </a: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Calibri" panose="020F0502020204030204" pitchFamily="34" charset="0"/>
              </a:rPr>
              <a:t>Address any </a:t>
            </a:r>
            <a:r>
              <a:rPr lang="en-US" sz="2000" i="1" dirty="0">
                <a:solidFill>
                  <a:srgbClr val="000000"/>
                </a:solidFill>
                <a:effectLst/>
                <a:latin typeface="Arial" panose="020B0604020202020204" pitchFamily="34" charset="0"/>
                <a:ea typeface="Calibri" panose="020F0502020204030204" pitchFamily="34" charset="0"/>
              </a:rPr>
              <a:t>financial holds </a:t>
            </a:r>
            <a:r>
              <a:rPr lang="en-US" sz="2000" dirty="0">
                <a:solidFill>
                  <a:srgbClr val="000000"/>
                </a:solidFill>
                <a:effectLst/>
                <a:latin typeface="Arial" panose="020B0604020202020204" pitchFamily="34" charset="0"/>
                <a:ea typeface="Calibri" panose="020F0502020204030204" pitchFamily="34" charset="0"/>
              </a:rPr>
              <a:t>that may be listed in the articles of your award agreement </a:t>
            </a:r>
          </a:p>
          <a:p>
            <a:pPr marL="742950" marR="0" lvl="1" indent="-285750">
              <a:spcBef>
                <a:spcPts val="0"/>
              </a:spcBef>
              <a:spcAft>
                <a:spcPts val="0"/>
              </a:spcAft>
              <a:buFont typeface="Courier New" panose="02070309020205020404" pitchFamily="49" charset="0"/>
              <a:buChar char="o"/>
            </a:pPr>
            <a:r>
              <a:rPr lang="en-US" dirty="0">
                <a:solidFill>
                  <a:srgbClr val="000000"/>
                </a:solidFill>
                <a:effectLst/>
                <a:latin typeface="Arial" panose="020B0604020202020204" pitchFamily="34" charset="0"/>
                <a:ea typeface="Calibri" panose="020F0502020204030204" pitchFamily="34" charset="0"/>
              </a:rPr>
              <a:t>Holds will require additional submission of information to FEMA for pending approval, which could extend past the original start date for funding. Reimbursement cannot be done without release of holds as approved by FEMA. </a:t>
            </a:r>
          </a:p>
          <a:p>
            <a:pPr marL="0" marR="0" indent="0">
              <a:spcBef>
                <a:spcPts val="0"/>
              </a:spcBef>
              <a:spcAft>
                <a:spcPts val="0"/>
              </a:spcAft>
              <a:buNone/>
            </a:pPr>
            <a:endParaRPr lang="en-US" sz="2000" dirty="0">
              <a:solidFill>
                <a:srgbClr val="000000"/>
              </a:solidFill>
              <a:effectLst/>
              <a:latin typeface="Arial" panose="020B06040202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Calibri" panose="020F0502020204030204" pitchFamily="34" charset="0"/>
              </a:rPr>
              <a:t>Complete and submit a current W-9 for your organization </a:t>
            </a: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Calibri" panose="020F0502020204030204" pitchFamily="34" charset="0"/>
              </a:rPr>
              <a:t>Sign and return a Sexual Harassment form </a:t>
            </a: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Calibri" panose="020F0502020204030204" pitchFamily="34" charset="0"/>
              </a:rPr>
              <a:t>Sign and return an Israeli Boycott form </a:t>
            </a:r>
          </a:p>
          <a:p>
            <a:pPr marL="342900" marR="0" lvl="0" indent="-342900">
              <a:spcBef>
                <a:spcPts val="0"/>
              </a:spcBef>
              <a:spcAft>
                <a:spcPts val="0"/>
              </a:spcAft>
              <a:buFont typeface="Symbol" panose="05050102010706020507" pitchFamily="18" charset="2"/>
              <a:buChar char=""/>
            </a:pPr>
            <a:r>
              <a:rPr lang="en-US" sz="2000" dirty="0">
                <a:solidFill>
                  <a:srgbClr val="000000"/>
                </a:solidFill>
                <a:latin typeface="Arial" panose="020B0604020202020204" pitchFamily="34" charset="0"/>
                <a:ea typeface="Calibri" panose="020F0502020204030204" pitchFamily="34" charset="0"/>
              </a:rPr>
              <a:t>Sign and return a Covered Technology form</a:t>
            </a:r>
            <a:endParaRPr lang="en-US" sz="2000" dirty="0">
              <a:solidFill>
                <a:srgbClr val="000000"/>
              </a:solidFill>
              <a:effectLst/>
              <a:latin typeface="Arial" panose="020B06040202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Calibri" panose="020F0502020204030204" pitchFamily="34" charset="0"/>
              </a:rPr>
              <a:t>Provide a table of expenses for contracted security personnel, if applicable </a:t>
            </a:r>
          </a:p>
          <a:p>
            <a:endParaRPr lang="en-US" dirty="0"/>
          </a:p>
        </p:txBody>
      </p:sp>
      <p:pic>
        <p:nvPicPr>
          <p:cNvPr id="5" name="Picture 4" descr="Green color on the traffic light">
            <a:extLst>
              <a:ext uri="{FF2B5EF4-FFF2-40B4-BE49-F238E27FC236}">
                <a16:creationId xmlns:a16="http://schemas.microsoft.com/office/drawing/2014/main" id="{D960AA15-D11A-2A6C-03AB-3F3BFAEAB9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3900" y="1253066"/>
            <a:ext cx="2679700" cy="4953001"/>
          </a:xfrm>
          <a:prstGeom prst="rect">
            <a:avLst/>
          </a:prstGeom>
        </p:spPr>
      </p:pic>
    </p:spTree>
    <p:extLst>
      <p:ext uri="{BB962C8B-B14F-4D97-AF65-F5344CB8AC3E}">
        <p14:creationId xmlns:p14="http://schemas.microsoft.com/office/powerpoint/2010/main" val="154871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B2A8-ECCD-9A4B-BDF0-656BA08E2AA5}"/>
              </a:ext>
            </a:extLst>
          </p:cNvPr>
          <p:cNvSpPr>
            <a:spLocks noGrp="1"/>
          </p:cNvSpPr>
          <p:nvPr>
            <p:ph type="title"/>
          </p:nvPr>
        </p:nvSpPr>
        <p:spPr/>
        <p:txBody>
          <a:bodyPr/>
          <a:lstStyle/>
          <a:p>
            <a:r>
              <a:rPr lang="en-US" dirty="0"/>
              <a:t>Environmental Historic Preservation (EHP)</a:t>
            </a:r>
          </a:p>
        </p:txBody>
      </p:sp>
      <p:sp>
        <p:nvSpPr>
          <p:cNvPr id="3" name="Content Placeholder 2">
            <a:extLst>
              <a:ext uri="{FF2B5EF4-FFF2-40B4-BE49-F238E27FC236}">
                <a16:creationId xmlns:a16="http://schemas.microsoft.com/office/drawing/2014/main" id="{D07FED59-DA56-9D05-4F18-2DDB04033D94}"/>
              </a:ext>
            </a:extLst>
          </p:cNvPr>
          <p:cNvSpPr>
            <a:spLocks noGrp="1"/>
          </p:cNvSpPr>
          <p:nvPr>
            <p:ph idx="1"/>
          </p:nvPr>
        </p:nvSpPr>
        <p:spPr>
          <a:xfrm>
            <a:off x="530578" y="1202266"/>
            <a:ext cx="11198577" cy="5376333"/>
          </a:xfrm>
        </p:spPr>
        <p:txBody>
          <a:bodyPr>
            <a:normAutofit fontScale="70000" lnSpcReduction="20000"/>
          </a:bodyPr>
          <a:lstStyle/>
          <a:p>
            <a:pPr marL="0" marR="0" indent="0">
              <a:spcBef>
                <a:spcPts val="0"/>
              </a:spcBef>
              <a:spcAft>
                <a:spcPts val="0"/>
              </a:spcAft>
              <a:buNone/>
            </a:pPr>
            <a:r>
              <a:rPr lang="en-US" sz="2600" b="1" i="1" dirty="0">
                <a:solidFill>
                  <a:srgbClr val="7030A0"/>
                </a:solidFill>
                <a:effectLst/>
                <a:latin typeface="Arial" panose="020B0604020202020204" pitchFamily="34" charset="0"/>
                <a:ea typeface="Calibri" panose="020F0502020204030204" pitchFamily="34" charset="0"/>
              </a:rPr>
              <a:t>Before </a:t>
            </a:r>
            <a:r>
              <a:rPr lang="en-US" sz="2600" dirty="0">
                <a:solidFill>
                  <a:srgbClr val="000000"/>
                </a:solidFill>
                <a:effectLst/>
                <a:latin typeface="Arial" panose="020B0604020202020204" pitchFamily="34" charset="0"/>
                <a:ea typeface="Calibri" panose="020F0502020204030204" pitchFamily="34" charset="0"/>
              </a:rPr>
              <a:t>physical work on your facility can begin:</a:t>
            </a:r>
          </a:p>
          <a:p>
            <a:pPr marL="0" marR="0" indent="0">
              <a:spcBef>
                <a:spcPts val="0"/>
              </a:spcBef>
              <a:spcAft>
                <a:spcPts val="0"/>
              </a:spcAft>
              <a:buNone/>
            </a:pPr>
            <a:endParaRPr lang="en-US" sz="2600" dirty="0">
              <a:solidFill>
                <a:srgbClr val="000000"/>
              </a:solidFill>
              <a:effectLst/>
              <a:latin typeface="Arial" panose="020B06040202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600" dirty="0">
                <a:solidFill>
                  <a:srgbClr val="000000"/>
                </a:solidFill>
                <a:effectLst/>
                <a:latin typeface="Arial" panose="020B0604020202020204" pitchFamily="34" charset="0"/>
                <a:ea typeface="Calibri" panose="020F0502020204030204" pitchFamily="34" charset="0"/>
              </a:rPr>
              <a:t>an Environmental Historic Preservation (EHP) assessment must be submitted and approved by FEMA. </a:t>
            </a:r>
          </a:p>
          <a:p>
            <a:pPr marL="342900" marR="0" lvl="0" indent="-342900">
              <a:spcBef>
                <a:spcPts val="0"/>
              </a:spcBef>
              <a:spcAft>
                <a:spcPts val="0"/>
              </a:spcAft>
              <a:buFont typeface="Symbol" panose="05050102010706020507" pitchFamily="18" charset="2"/>
              <a:buChar char=""/>
            </a:pPr>
            <a:r>
              <a:rPr lang="en-US" sz="2600" dirty="0">
                <a:solidFill>
                  <a:srgbClr val="000000"/>
                </a:solidFill>
                <a:effectLst/>
                <a:latin typeface="Arial" panose="020B0604020202020204" pitchFamily="34" charset="0"/>
                <a:ea typeface="Calibri" panose="020F0502020204030204" pitchFamily="34" charset="0"/>
              </a:rPr>
              <a:t>Make sure all involved in this project, facility management, and fiscal agents are aware, work </a:t>
            </a:r>
            <a:r>
              <a:rPr lang="en-US" sz="2600" i="1" dirty="0">
                <a:solidFill>
                  <a:srgbClr val="000000"/>
                </a:solidFill>
                <a:effectLst/>
                <a:latin typeface="Arial" panose="020B0604020202020204" pitchFamily="34" charset="0"/>
                <a:ea typeface="Calibri" panose="020F0502020204030204" pitchFamily="34" charset="0"/>
              </a:rPr>
              <a:t>cannot </a:t>
            </a:r>
            <a:r>
              <a:rPr lang="en-US" sz="2600" dirty="0">
                <a:solidFill>
                  <a:srgbClr val="000000"/>
                </a:solidFill>
                <a:effectLst/>
                <a:latin typeface="Arial" panose="020B0604020202020204" pitchFamily="34" charset="0"/>
                <a:ea typeface="Calibri" panose="020F0502020204030204" pitchFamily="34" charset="0"/>
              </a:rPr>
              <a:t>begin until FEMA provides EHP approval. </a:t>
            </a:r>
          </a:p>
          <a:p>
            <a:pPr marL="0" marR="0" indent="0">
              <a:spcBef>
                <a:spcPts val="0"/>
              </a:spcBef>
              <a:spcAft>
                <a:spcPts val="0"/>
              </a:spcAft>
              <a:buNone/>
            </a:pPr>
            <a:endParaRPr lang="en-US" sz="2600" dirty="0">
              <a:solidFill>
                <a:srgbClr val="000000"/>
              </a:solidFill>
              <a:effectLst/>
              <a:latin typeface="Arial" panose="020B0604020202020204" pitchFamily="34" charset="0"/>
              <a:ea typeface="Calibri" panose="020F0502020204030204" pitchFamily="34" charset="0"/>
            </a:endParaRPr>
          </a:p>
          <a:p>
            <a:pPr marL="0" marR="0" indent="0">
              <a:spcBef>
                <a:spcPts val="0"/>
              </a:spcBef>
              <a:spcAft>
                <a:spcPts val="0"/>
              </a:spcAft>
              <a:buNone/>
            </a:pPr>
            <a:r>
              <a:rPr lang="en-US" sz="2600" dirty="0">
                <a:solidFill>
                  <a:srgbClr val="000000"/>
                </a:solidFill>
                <a:effectLst/>
                <a:latin typeface="Arial" panose="020B0604020202020204" pitchFamily="34" charset="0"/>
                <a:ea typeface="Calibri" panose="020F0502020204030204" pitchFamily="34" charset="0"/>
              </a:rPr>
              <a:t>You will submit your EHP to the SAA at </a:t>
            </a:r>
            <a:r>
              <a:rPr lang="en-US" sz="2600" u="sng" dirty="0">
                <a:solidFill>
                  <a:srgbClr val="0070C0"/>
                </a:solidFill>
                <a:effectLst/>
                <a:latin typeface="Arial" panose="020B06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nsgp.khp@ks.gov</a:t>
            </a:r>
            <a:r>
              <a:rPr lang="en-US" sz="2600" dirty="0">
                <a:solidFill>
                  <a:srgbClr val="0070C0"/>
                </a:solidFill>
                <a:effectLst/>
                <a:latin typeface="Arial" panose="020B0604020202020204" pitchFamily="34" charset="0"/>
                <a:ea typeface="Calibri" panose="020F0502020204030204" pitchFamily="34" charset="0"/>
              </a:rPr>
              <a:t> </a:t>
            </a:r>
            <a:r>
              <a:rPr lang="en-US" sz="2600" dirty="0">
                <a:solidFill>
                  <a:srgbClr val="000000"/>
                </a:solidFill>
                <a:effectLst/>
                <a:latin typeface="Arial" panose="020B0604020202020204" pitchFamily="34" charset="0"/>
                <a:ea typeface="Calibri" panose="020F0502020204030204" pitchFamily="34" charset="0"/>
              </a:rPr>
              <a:t>to review and submit to FEMA on your behalf. </a:t>
            </a:r>
          </a:p>
          <a:p>
            <a:pPr marL="0" marR="0" indent="0">
              <a:spcBef>
                <a:spcPts val="0"/>
              </a:spcBef>
              <a:spcAft>
                <a:spcPts val="0"/>
              </a:spcAft>
              <a:buNone/>
            </a:pPr>
            <a:endParaRPr lang="en-US" sz="2600" b="1" dirty="0">
              <a:solidFill>
                <a:srgbClr val="000000"/>
              </a:solidFill>
              <a:latin typeface="Arial" panose="020B0604020202020204" pitchFamily="34" charset="0"/>
              <a:ea typeface="Calibri" panose="020F0502020204030204" pitchFamily="34" charset="0"/>
            </a:endParaRPr>
          </a:p>
          <a:p>
            <a:pPr marL="0" marR="0" indent="0">
              <a:spcBef>
                <a:spcPts val="0"/>
              </a:spcBef>
              <a:spcAft>
                <a:spcPts val="0"/>
              </a:spcAft>
              <a:buNone/>
            </a:pPr>
            <a:r>
              <a:rPr lang="en-US" sz="2600" b="1" dirty="0">
                <a:solidFill>
                  <a:srgbClr val="C00000"/>
                </a:solidFill>
                <a:effectLst/>
                <a:latin typeface="Arial" panose="020B0604020202020204" pitchFamily="34" charset="0"/>
                <a:ea typeface="Calibri" panose="020F0502020204030204" pitchFamily="34" charset="0"/>
              </a:rPr>
              <a:t>Do not begin physical enhancements to your facility until you receive an official FEMA approval letter that will be forwarded from the SAA. </a:t>
            </a:r>
            <a:endParaRPr lang="en-US" sz="2600" dirty="0">
              <a:solidFill>
                <a:srgbClr val="000000"/>
              </a:solidFill>
              <a:effectLst/>
              <a:latin typeface="Arial" panose="020B0604020202020204" pitchFamily="34" charset="0"/>
              <a:ea typeface="Calibri" panose="020F0502020204030204" pitchFamily="34" charset="0"/>
            </a:endParaRPr>
          </a:p>
          <a:p>
            <a:pPr marL="0" marR="0" indent="0">
              <a:spcBef>
                <a:spcPts val="0"/>
              </a:spcBef>
              <a:spcAft>
                <a:spcPts val="0"/>
              </a:spcAft>
              <a:buNone/>
            </a:pPr>
            <a:r>
              <a:rPr lang="en-US" sz="2600" dirty="0">
                <a:solidFill>
                  <a:srgbClr val="000000"/>
                </a:solidFill>
                <a:effectLst/>
                <a:latin typeface="Arial" panose="020B0604020202020204" pitchFamily="34" charset="0"/>
                <a:ea typeface="Calibri" panose="020F0502020204030204" pitchFamily="34" charset="0"/>
              </a:rPr>
              <a:t> </a:t>
            </a:r>
          </a:p>
          <a:p>
            <a:pPr marL="0" marR="0" indent="0">
              <a:spcBef>
                <a:spcPts val="0"/>
              </a:spcBef>
              <a:spcAft>
                <a:spcPts val="0"/>
              </a:spcAft>
              <a:buNone/>
            </a:pPr>
            <a:r>
              <a:rPr lang="en-US" sz="2600" b="1" dirty="0">
                <a:solidFill>
                  <a:srgbClr val="C00000"/>
                </a:solidFill>
                <a:effectLst/>
                <a:latin typeface="Arial" panose="020B0604020202020204" pitchFamily="34" charset="0"/>
                <a:ea typeface="Calibri" panose="020F0502020204030204" pitchFamily="34" charset="0"/>
              </a:rPr>
              <a:t>Reimbursements for work completed prior to the designated performance period cannot be reimbursed. </a:t>
            </a:r>
            <a:endParaRPr lang="en-US" sz="2600" dirty="0">
              <a:solidFill>
                <a:srgbClr val="000000"/>
              </a:solidFill>
              <a:effectLst/>
              <a:latin typeface="Arial" panose="020B0604020202020204" pitchFamily="34" charset="0"/>
              <a:ea typeface="Calibri" panose="020F0502020204030204" pitchFamily="34" charset="0"/>
            </a:endParaRPr>
          </a:p>
          <a:p>
            <a:pPr marL="0" indent="0" algn="l">
              <a:buNone/>
            </a:pPr>
            <a:endParaRPr lang="en-US" sz="2600" b="0" i="0" dirty="0">
              <a:solidFill>
                <a:srgbClr val="000000"/>
              </a:solidFill>
              <a:effectLst/>
              <a:highlight>
                <a:srgbClr val="FFFFFF"/>
              </a:highlight>
              <a:latin typeface="Arial" panose="020B0604020202020204" pitchFamily="34" charset="0"/>
            </a:endParaRPr>
          </a:p>
          <a:p>
            <a:pPr marL="0" indent="0" algn="l">
              <a:buNone/>
            </a:pPr>
            <a:r>
              <a:rPr lang="en-US" sz="2600" dirty="0">
                <a:solidFill>
                  <a:srgbClr val="000000"/>
                </a:solidFill>
                <a:highlight>
                  <a:srgbClr val="FFFFFF"/>
                </a:highlight>
                <a:latin typeface="Arial" panose="020B0604020202020204" pitchFamily="34" charset="0"/>
              </a:rPr>
              <a:t>There are </a:t>
            </a:r>
            <a:r>
              <a:rPr lang="en-US" sz="2600" b="0" i="0" dirty="0">
                <a:solidFill>
                  <a:srgbClr val="000000"/>
                </a:solidFill>
                <a:effectLst/>
                <a:highlight>
                  <a:srgbClr val="FFFFFF"/>
                </a:highlight>
                <a:latin typeface="Arial" panose="020B0604020202020204" pitchFamily="34" charset="0"/>
              </a:rPr>
              <a:t>previously hosted webinars with a focus on existing awardee project management, targeting help with Procurement, Reimbursement and Environmental (EHP) technical assistance at </a:t>
            </a:r>
            <a:r>
              <a:rPr lang="en-US" sz="2600" b="0" i="0" dirty="0">
                <a:solidFill>
                  <a:srgbClr val="0070C0"/>
                </a:solidFill>
                <a:effectLst/>
                <a:highlight>
                  <a:srgbClr val="FFFFFF"/>
                </a:highlight>
                <a:latin typeface="Arial" panose="020B0604020202020204" pitchFamily="34" charset="0"/>
                <a:hlinkClick r:id="rId3">
                  <a:extLst>
                    <a:ext uri="{A12FA001-AC4F-418D-AE19-62706E023703}">
                      <ahyp:hlinkClr xmlns:ahyp="http://schemas.microsoft.com/office/drawing/2018/hyperlinkcolor" val="tx"/>
                    </a:ext>
                  </a:extLst>
                </a:hlinkClick>
              </a:rPr>
              <a:t>https://www.Datacounts.net/nsgp</a:t>
            </a:r>
            <a:r>
              <a:rPr lang="en-US" sz="2600" b="0" i="0" dirty="0">
                <a:solidFill>
                  <a:srgbClr val="0070C0"/>
                </a:solidFill>
                <a:effectLst/>
                <a:highlight>
                  <a:srgbClr val="FFFFFF"/>
                </a:highlight>
                <a:latin typeface="Arial" panose="020B0604020202020204" pitchFamily="34" charset="0"/>
              </a:rPr>
              <a:t> </a:t>
            </a:r>
            <a:endParaRPr lang="en-US" sz="2600" b="0" i="0" dirty="0">
              <a:solidFill>
                <a:srgbClr val="000000"/>
              </a:solidFill>
              <a:effectLst/>
              <a:highlight>
                <a:srgbClr val="FFFFFF"/>
              </a:highlight>
              <a:latin typeface="Arial" panose="020B0604020202020204" pitchFamily="34" charset="0"/>
            </a:endParaRPr>
          </a:p>
          <a:p>
            <a:pPr marL="0" indent="0" algn="l">
              <a:buNone/>
            </a:pPr>
            <a:endParaRPr lang="en-US" sz="2600" b="1" i="0" dirty="0">
              <a:solidFill>
                <a:srgbClr val="000000"/>
              </a:solidFill>
              <a:effectLst/>
              <a:highlight>
                <a:srgbClr val="FFFFFF"/>
              </a:highlight>
              <a:latin typeface="Arial" panose="020B0604020202020204" pitchFamily="34" charset="0"/>
            </a:endParaRPr>
          </a:p>
          <a:p>
            <a:pPr marL="0" indent="0" algn="l">
              <a:buNone/>
            </a:pPr>
            <a:r>
              <a:rPr lang="en-US" sz="2600" i="0" dirty="0">
                <a:solidFill>
                  <a:srgbClr val="000000"/>
                </a:solidFill>
                <a:effectLst/>
                <a:highlight>
                  <a:srgbClr val="FFFFFF"/>
                </a:highlight>
                <a:latin typeface="Arial" panose="020B0604020202020204" pitchFamily="34" charset="0"/>
              </a:rPr>
              <a:t>Simply click on Training Materials at the top of the page and locate the topic you need more help on.</a:t>
            </a:r>
          </a:p>
          <a:p>
            <a:pPr marL="0" indent="0" algn="l">
              <a:buNone/>
            </a:pPr>
            <a:endParaRPr lang="en-US" sz="2600" b="1" i="0" dirty="0">
              <a:solidFill>
                <a:srgbClr val="000000"/>
              </a:solidFill>
              <a:effectLst/>
              <a:highlight>
                <a:srgbClr val="FFFFFF"/>
              </a:highlight>
              <a:latin typeface="Arial" panose="020B0604020202020204" pitchFamily="34" charset="0"/>
            </a:endParaRPr>
          </a:p>
          <a:p>
            <a:pPr marL="0" indent="0" algn="l">
              <a:buNone/>
            </a:pPr>
            <a:r>
              <a:rPr lang="en-US" sz="2600" b="1" dirty="0">
                <a:solidFill>
                  <a:srgbClr val="000000"/>
                </a:solidFill>
                <a:highlight>
                  <a:srgbClr val="FFFFFF"/>
                </a:highlight>
                <a:latin typeface="Arial" panose="020B0604020202020204" pitchFamily="34" charset="0"/>
              </a:rPr>
              <a:t>Of course, if you need extra help, email our team at </a:t>
            </a:r>
            <a:r>
              <a:rPr lang="en-US" sz="2600" b="1" dirty="0">
                <a:solidFill>
                  <a:srgbClr val="0070C0"/>
                </a:solidFill>
                <a:highlight>
                  <a:srgbClr val="FFFFFF"/>
                </a:highlight>
                <a:latin typeface="Arial" panose="020B0604020202020204" pitchFamily="34" charset="0"/>
                <a:hlinkClick r:id="rId4">
                  <a:extLst>
                    <a:ext uri="{A12FA001-AC4F-418D-AE19-62706E023703}">
                      <ahyp:hlinkClr xmlns:ahyp="http://schemas.microsoft.com/office/drawing/2018/hyperlinkcolor" val="tx"/>
                    </a:ext>
                  </a:extLst>
                </a:hlinkClick>
              </a:rPr>
              <a:t>NSGP.KHP@KS.GOV</a:t>
            </a:r>
            <a:r>
              <a:rPr lang="en-US" sz="2600" b="1" dirty="0">
                <a:solidFill>
                  <a:srgbClr val="0070C0"/>
                </a:solidFill>
                <a:highlight>
                  <a:srgbClr val="FFFFFF"/>
                </a:highlight>
                <a:latin typeface="Arial" panose="020B0604020202020204" pitchFamily="34" charset="0"/>
              </a:rPr>
              <a:t> </a:t>
            </a:r>
            <a:br>
              <a:rPr lang="en-US" sz="2600" b="1" i="0" dirty="0">
                <a:solidFill>
                  <a:srgbClr val="000000"/>
                </a:solidFill>
                <a:effectLst/>
                <a:highlight>
                  <a:srgbClr val="FFFFFF"/>
                </a:highlight>
                <a:latin typeface="Arial" panose="020B0604020202020204" pitchFamily="34" charset="0"/>
              </a:rPr>
            </a:br>
            <a:endParaRPr lang="en-US" sz="2600" b="0" i="0" dirty="0">
              <a:solidFill>
                <a:srgbClr val="000000"/>
              </a:solidFill>
              <a:effectLst/>
              <a:highlight>
                <a:srgbClr val="FFFFFF"/>
              </a:highlight>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403845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9641-8B10-BE8C-8D2C-3B5E195CED8E}"/>
              </a:ext>
            </a:extLst>
          </p:cNvPr>
          <p:cNvSpPr>
            <a:spLocks noGrp="1"/>
          </p:cNvSpPr>
          <p:nvPr>
            <p:ph type="title"/>
          </p:nvPr>
        </p:nvSpPr>
        <p:spPr/>
        <p:txBody>
          <a:bodyPr>
            <a:normAutofit fontScale="90000"/>
          </a:bodyPr>
          <a:lstStyle/>
          <a:p>
            <a:r>
              <a:rPr lang="en-US" dirty="0"/>
              <a:t>Enhancing the Protection of Soft Targets/Crowded Places </a:t>
            </a:r>
          </a:p>
        </p:txBody>
      </p:sp>
      <p:sp>
        <p:nvSpPr>
          <p:cNvPr id="3" name="Content Placeholder 2">
            <a:extLst>
              <a:ext uri="{FF2B5EF4-FFF2-40B4-BE49-F238E27FC236}">
                <a16:creationId xmlns:a16="http://schemas.microsoft.com/office/drawing/2014/main" id="{5D83E55D-CA59-9FA8-47C5-AC3C2EB42468}"/>
              </a:ext>
            </a:extLst>
          </p:cNvPr>
          <p:cNvSpPr>
            <a:spLocks noGrp="1"/>
          </p:cNvSpPr>
          <p:nvPr>
            <p:ph idx="1"/>
          </p:nvPr>
        </p:nvSpPr>
        <p:spPr/>
        <p:txBody>
          <a:bodyPr>
            <a:normAutofit/>
          </a:bodyPr>
          <a:lstStyle/>
          <a:p>
            <a:pPr marL="0" indent="0">
              <a:buNone/>
            </a:pPr>
            <a:r>
              <a:rPr lang="en-US" sz="2000" dirty="0"/>
              <a:t>Private contracted security guards </a:t>
            </a:r>
          </a:p>
          <a:p>
            <a:pPr marL="0" indent="0">
              <a:buNone/>
            </a:pPr>
            <a:r>
              <a:rPr lang="en-US" sz="2000" dirty="0"/>
              <a:t>Physical security enhancements </a:t>
            </a:r>
          </a:p>
          <a:p>
            <a:pPr marL="0" indent="0">
              <a:buNone/>
            </a:pPr>
            <a:r>
              <a:rPr lang="en-US" sz="2000" dirty="0"/>
              <a:t>Closed circuit television (CCTV) security cameras </a:t>
            </a:r>
          </a:p>
          <a:p>
            <a:pPr marL="0" indent="0">
              <a:buNone/>
            </a:pPr>
            <a:r>
              <a:rPr lang="en-US" sz="2000" dirty="0"/>
              <a:t>Security screening equipment for people and baggage </a:t>
            </a:r>
          </a:p>
          <a:p>
            <a:pPr marL="0" indent="0">
              <a:buNone/>
            </a:pPr>
            <a:r>
              <a:rPr lang="en-US" sz="2000" dirty="0"/>
              <a:t>Access controls </a:t>
            </a:r>
          </a:p>
          <a:p>
            <a:pPr marL="0" indent="0">
              <a:buNone/>
            </a:pPr>
            <a:r>
              <a:rPr lang="en-US" sz="2000" dirty="0"/>
              <a:t>Fencing, gates, barriers, etc. </a:t>
            </a:r>
          </a:p>
          <a:p>
            <a:pPr marL="0" indent="0">
              <a:buNone/>
            </a:pPr>
            <a:r>
              <a:rPr lang="en-US" sz="2000" dirty="0"/>
              <a:t>Card readers, associated hardware/software cybersecurity enhancements </a:t>
            </a:r>
          </a:p>
          <a:p>
            <a:pPr marL="0" indent="0">
              <a:buNone/>
            </a:pPr>
            <a:r>
              <a:rPr lang="en-US" sz="2000" dirty="0"/>
              <a:t>Risk-based cybersecurity planning and training </a:t>
            </a:r>
          </a:p>
          <a:p>
            <a:pPr marL="0" indent="0">
              <a:buNone/>
            </a:pPr>
            <a:r>
              <a:rPr lang="en-US" sz="2000" dirty="0"/>
              <a:t>Improving cybersecurity of access control and identify verification systems </a:t>
            </a:r>
          </a:p>
          <a:p>
            <a:pPr marL="0" indent="0">
              <a:buNone/>
            </a:pPr>
            <a:r>
              <a:rPr lang="en-US" sz="2000" dirty="0"/>
              <a:t>Improving cybersecurity of security technologies (e.g., CCTV systems) </a:t>
            </a:r>
          </a:p>
          <a:p>
            <a:pPr marL="0" indent="0">
              <a:buNone/>
            </a:pPr>
            <a:r>
              <a:rPr lang="en-US" sz="2000" dirty="0"/>
              <a:t>Adoption of cybersecurity performance goals (CISA's Cross-Sector Cybersecurity Performance Goals)</a:t>
            </a:r>
          </a:p>
        </p:txBody>
      </p:sp>
    </p:spTree>
    <p:extLst>
      <p:ext uri="{BB962C8B-B14F-4D97-AF65-F5344CB8AC3E}">
        <p14:creationId xmlns:p14="http://schemas.microsoft.com/office/powerpoint/2010/main" val="18312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E60B-D7B0-C1EC-E40E-95E7429F738B}"/>
              </a:ext>
            </a:extLst>
          </p:cNvPr>
          <p:cNvSpPr>
            <a:spLocks noGrp="1"/>
          </p:cNvSpPr>
          <p:nvPr>
            <p:ph type="title"/>
          </p:nvPr>
        </p:nvSpPr>
        <p:spPr/>
        <p:txBody>
          <a:bodyPr/>
          <a:lstStyle/>
          <a:p>
            <a:r>
              <a:rPr lang="en-US" dirty="0"/>
              <a:t>Remember your approved activities</a:t>
            </a:r>
          </a:p>
        </p:txBody>
      </p:sp>
      <p:sp>
        <p:nvSpPr>
          <p:cNvPr id="3" name="Content Placeholder 2">
            <a:extLst>
              <a:ext uri="{FF2B5EF4-FFF2-40B4-BE49-F238E27FC236}">
                <a16:creationId xmlns:a16="http://schemas.microsoft.com/office/drawing/2014/main" id="{DF441052-2C2F-15CF-45EE-B6FDB7E43BA2}"/>
              </a:ext>
            </a:extLst>
          </p:cNvPr>
          <p:cNvSpPr>
            <a:spLocks noGrp="1"/>
          </p:cNvSpPr>
          <p:nvPr>
            <p:ph idx="1"/>
          </p:nvPr>
        </p:nvSpPr>
        <p:spPr>
          <a:xfrm>
            <a:off x="530578" y="1202266"/>
            <a:ext cx="11198577" cy="5338233"/>
          </a:xfrm>
        </p:spPr>
        <p:txBody>
          <a:bodyPr tIns="0">
            <a:noAutofit/>
          </a:bodyPr>
          <a:lstStyle/>
          <a:p>
            <a:pPr marL="0" indent="0">
              <a:buNone/>
            </a:pPr>
            <a:r>
              <a:rPr lang="en-US" b="1" dirty="0">
                <a:solidFill>
                  <a:srgbClr val="7030A0"/>
                </a:solidFill>
                <a:latin typeface="Arial" panose="020B0604020202020204" pitchFamily="34" charset="0"/>
                <a:cs typeface="Arial" panose="020B0604020202020204" pitchFamily="34" charset="0"/>
              </a:rPr>
              <a:t>Planning</a:t>
            </a:r>
          </a:p>
          <a:p>
            <a:pPr marL="0" indent="0">
              <a:buNone/>
            </a:pPr>
            <a:r>
              <a:rPr lang="en-US" dirty="0">
                <a:latin typeface="Arial" panose="020B0604020202020204" pitchFamily="34" charset="0"/>
                <a:cs typeface="Arial" panose="020B0604020202020204" pitchFamily="34" charset="0"/>
              </a:rPr>
              <a:t>Conduct or enhancement of security and risk assessments. Development of security plans and protocols, emergency/contingency plans, evacuation/shelter plans in place.</a:t>
            </a:r>
          </a:p>
          <a:p>
            <a:pPr marL="0" indent="0">
              <a:buNone/>
            </a:pPr>
            <a:r>
              <a:rPr lang="en-US" b="1" dirty="0">
                <a:solidFill>
                  <a:srgbClr val="7030A0"/>
                </a:solidFill>
                <a:latin typeface="Arial" panose="020B0604020202020204" pitchFamily="34" charset="0"/>
                <a:cs typeface="Arial" panose="020B0604020202020204" pitchFamily="34" charset="0"/>
              </a:rPr>
              <a:t>Equipment</a:t>
            </a:r>
          </a:p>
          <a:p>
            <a:pPr marL="0" indent="0">
              <a:buNone/>
            </a:pPr>
            <a:r>
              <a:rPr lang="en-US" dirty="0">
                <a:latin typeface="Arial" panose="020B0604020202020204" pitchFamily="34" charset="0"/>
                <a:cs typeface="Arial" panose="020B0604020202020204" pitchFamily="34" charset="0"/>
              </a:rPr>
              <a:t>Only the equipment approved in your Investment Justification.</a:t>
            </a:r>
          </a:p>
          <a:p>
            <a:pPr marL="0" indent="0">
              <a:buNone/>
            </a:pPr>
            <a:r>
              <a:rPr lang="en-US" dirty="0">
                <a:effectLst/>
                <a:latin typeface="Arial" panose="020B0604020202020204" pitchFamily="34" charset="0"/>
                <a:ea typeface="Times New Roman" panose="02020603050405020304" pitchFamily="18" charset="0"/>
                <a:cs typeface="Arial" panose="020B0604020202020204" pitchFamily="34" charset="0"/>
              </a:rPr>
              <a:t>Equipment is to be maintained in good working order for the life of equipment.</a:t>
            </a:r>
          </a:p>
          <a:p>
            <a:pPr marL="0" marR="0" lvl="0" indent="0">
              <a:spcBef>
                <a:spcPts val="0"/>
              </a:spcBef>
              <a:spcAft>
                <a:spcPts val="0"/>
              </a:spcAft>
              <a:buNone/>
            </a:pPr>
            <a:r>
              <a:rPr lang="en-US" dirty="0">
                <a:latin typeface="Arial" panose="020B0604020202020204" pitchFamily="34" charset="0"/>
                <a:ea typeface="Times New Roman" panose="02020603050405020304" pitchFamily="18" charset="0"/>
                <a:cs typeface="Arial" panose="020B0604020202020204" pitchFamily="34" charset="0"/>
              </a:rPr>
              <a:t>An inventory is required to be maintained by the End User for the life of equipment and reconciled semi-annually. </a:t>
            </a:r>
          </a:p>
          <a:p>
            <a:pPr marL="0" marR="0" lvl="0" indent="0">
              <a:spcBef>
                <a:spcPts val="0"/>
              </a:spcBef>
              <a:spcAft>
                <a:spcPts val="0"/>
              </a:spcAft>
              <a:buNone/>
            </a:pPr>
            <a:r>
              <a:rPr lang="en-US" dirty="0">
                <a:latin typeface="Arial" panose="020B0604020202020204" pitchFamily="34" charset="0"/>
                <a:ea typeface="Times New Roman" panose="02020603050405020304" pitchFamily="18" charset="0"/>
                <a:cs typeface="Arial" panose="020B0604020202020204" pitchFamily="34" charset="0"/>
              </a:rPr>
              <a:t>The SAA will work with the End User to reconcile annual inventory no later than </a:t>
            </a: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September 30</a:t>
            </a:r>
            <a:r>
              <a:rPr lang="en-US" b="1"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th</a:t>
            </a: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 Next Annual Inventory due September 30, 2024.</a:t>
            </a:r>
          </a:p>
          <a:p>
            <a:pPr marL="0" marR="0" lvl="0" indent="0">
              <a:spcBef>
                <a:spcPts val="0"/>
              </a:spcBef>
              <a:spcAft>
                <a:spcPts val="0"/>
              </a:spcAft>
              <a:buNone/>
            </a:pPr>
            <a:endPar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0"/>
              </a:spcBef>
              <a:spcAft>
                <a:spcPts val="0"/>
              </a:spcAft>
              <a:buNone/>
            </a:pPr>
            <a:r>
              <a:rPr lang="en-US" dirty="0">
                <a:latin typeface="Arial" panose="020B0604020202020204" pitchFamily="34" charset="0"/>
                <a:ea typeface="Times New Roman" panose="02020603050405020304" pitchFamily="18" charset="0"/>
                <a:cs typeface="Arial" panose="020B0604020202020204" pitchFamily="34" charset="0"/>
              </a:rPr>
              <a:t>The SAA is required to conduct two on-sight visits to monitor equipment requirements.</a:t>
            </a:r>
          </a:p>
        </p:txBody>
      </p:sp>
    </p:spTree>
    <p:extLst>
      <p:ext uri="{BB962C8B-B14F-4D97-AF65-F5344CB8AC3E}">
        <p14:creationId xmlns:p14="http://schemas.microsoft.com/office/powerpoint/2010/main" val="155532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A528-9FF2-51BD-B7C8-44849C5B98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D35685-4131-B13B-05BB-EC436AE0A5E9}"/>
              </a:ext>
            </a:extLst>
          </p:cNvPr>
          <p:cNvSpPr>
            <a:spLocks noGrp="1"/>
          </p:cNvSpPr>
          <p:nvPr>
            <p:ph idx="1"/>
          </p:nvPr>
        </p:nvSpPr>
        <p:spPr/>
        <p:txBody>
          <a:bodyPr>
            <a:normAutofit/>
          </a:bodyPr>
          <a:lstStyle/>
          <a:p>
            <a:pPr marL="0" indent="0">
              <a:buNone/>
            </a:pPr>
            <a:r>
              <a:rPr lang="en-US" sz="2000" b="1" dirty="0">
                <a:solidFill>
                  <a:srgbClr val="7030A0"/>
                </a:solidFill>
                <a:latin typeface="Arial" panose="020B0604020202020204" pitchFamily="34" charset="0"/>
                <a:cs typeface="Arial" panose="020B0604020202020204" pitchFamily="34" charset="0"/>
              </a:rPr>
              <a:t>Training</a:t>
            </a:r>
          </a:p>
          <a:p>
            <a:pPr marL="0" indent="0">
              <a:buNone/>
            </a:pPr>
            <a:r>
              <a:rPr lang="en-US" sz="2000" dirty="0">
                <a:latin typeface="Arial" panose="020B0604020202020204" pitchFamily="34" charset="0"/>
                <a:cs typeface="Arial" panose="020B0604020202020204" pitchFamily="34" charset="0"/>
              </a:rPr>
              <a:t>Active shooter training, including, integrating the needs of persons with disabilities, security training for employees, public awareness/preparedness campaigns.</a:t>
            </a:r>
          </a:p>
          <a:p>
            <a:pPr marL="0" indent="0">
              <a:lnSpc>
                <a:spcPct val="100000"/>
              </a:lnSpc>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Training should be included in the cost of </a:t>
            </a:r>
            <a:r>
              <a:rPr lang="en-US" sz="2000" dirty="0">
                <a:latin typeface="Arial" panose="020B0604020202020204" pitchFamily="34" charset="0"/>
                <a:ea typeface="Times New Roman" panose="02020603050405020304" pitchFamily="18" charset="0"/>
                <a:cs typeface="Arial" panose="020B0604020202020204" pitchFamily="34" charset="0"/>
              </a:rPr>
              <a:t>equipment. We </a:t>
            </a:r>
            <a:r>
              <a:rPr lang="en-US" sz="2000" dirty="0">
                <a:effectLst/>
                <a:latin typeface="Arial" panose="020B0604020202020204" pitchFamily="34" charset="0"/>
                <a:ea typeface="Times New Roman" panose="02020603050405020304" pitchFamily="18" charset="0"/>
                <a:cs typeface="Arial" panose="020B0604020202020204" pitchFamily="34" charset="0"/>
              </a:rPr>
              <a:t>encoura</a:t>
            </a:r>
            <a:r>
              <a:rPr lang="en-US" sz="2000" dirty="0">
                <a:latin typeface="Arial" panose="020B0604020202020204" pitchFamily="34" charset="0"/>
                <a:ea typeface="Times New Roman" panose="02020603050405020304" pitchFamily="18" charset="0"/>
                <a:cs typeface="Arial" panose="020B0604020202020204" pitchFamily="34" charset="0"/>
              </a:rPr>
              <a:t>ge cross-training.</a:t>
            </a:r>
          </a:p>
          <a:p>
            <a:pPr marL="0" marR="0" lvl="0" indent="0">
              <a:lnSpc>
                <a:spcPct val="100000"/>
              </a:lnSpc>
              <a:spcBef>
                <a:spcPts val="0"/>
              </a:spcBef>
              <a:spcAft>
                <a:spcPts val="0"/>
              </a:spcAft>
              <a:buNone/>
            </a:pPr>
            <a:r>
              <a:rPr lang="en-US" sz="2000" dirty="0">
                <a:latin typeface="Arial" panose="020B0604020202020204" pitchFamily="34" charset="0"/>
                <a:ea typeface="Times New Roman" panose="02020603050405020304" pitchFamily="18" charset="0"/>
                <a:cs typeface="Arial" panose="020B0604020202020204" pitchFamily="34" charset="0"/>
              </a:rPr>
              <a:t>	</a:t>
            </a:r>
          </a:p>
          <a:p>
            <a:pPr marL="0" marR="0" lvl="0" indent="0">
              <a:lnSpc>
                <a:spcPct val="100000"/>
              </a:lnSpc>
              <a:spcBef>
                <a:spcPts val="0"/>
              </a:spcBef>
              <a:spcAft>
                <a:spcPts val="0"/>
              </a:spcAft>
              <a:buNone/>
            </a:pPr>
            <a:r>
              <a:rPr lang="en-US" sz="2000" dirty="0">
                <a:latin typeface="Arial" panose="020B0604020202020204" pitchFamily="34" charset="0"/>
                <a:ea typeface="Times New Roman" panose="02020603050405020304" pitchFamily="18" charset="0"/>
                <a:cs typeface="Arial" panose="020B0604020202020204" pitchFamily="34" charset="0"/>
              </a:rPr>
              <a:t>Planning, Training, Exercise and Equipment should consider ADA compliance.</a:t>
            </a:r>
          </a:p>
          <a:p>
            <a:pPr marL="0" marR="0" lvl="0" indent="0">
              <a:lnSpc>
                <a:spcPct val="100000"/>
              </a:lnSpc>
              <a:spcBef>
                <a:spcPts val="0"/>
              </a:spcBef>
              <a:spcAft>
                <a:spcPts val="0"/>
              </a:spcAft>
              <a:buNone/>
            </a:pPr>
            <a:endPar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000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Obtain pre-approval for any reasonable modifications to the project.</a:t>
            </a:r>
          </a:p>
          <a:p>
            <a:pPr marL="0" indent="0">
              <a:buNone/>
            </a:pPr>
            <a:r>
              <a:rPr lang="en-US" sz="2000" b="1" dirty="0">
                <a:solidFill>
                  <a:srgbClr val="7030A0"/>
                </a:solidFill>
                <a:latin typeface="Arial" panose="020B0604020202020204" pitchFamily="34" charset="0"/>
                <a:cs typeface="Arial" panose="020B0604020202020204" pitchFamily="34" charset="0"/>
              </a:rPr>
              <a:t>Exercise</a:t>
            </a:r>
          </a:p>
          <a:p>
            <a:pPr marL="0" indent="0">
              <a:buNone/>
            </a:pPr>
            <a:r>
              <a:rPr lang="en-US" sz="2000" dirty="0">
                <a:latin typeface="Arial" panose="020B0604020202020204" pitchFamily="34" charset="0"/>
                <a:cs typeface="Arial" panose="020B0604020202020204" pitchFamily="34" charset="0"/>
              </a:rPr>
              <a:t>Response exercises.</a:t>
            </a:r>
          </a:p>
          <a:p>
            <a:pPr marL="0" indent="0">
              <a:buNone/>
            </a:pPr>
            <a:r>
              <a:rPr lang="en-US" sz="2000" b="1" dirty="0">
                <a:solidFill>
                  <a:srgbClr val="7030A0"/>
                </a:solidFill>
                <a:latin typeface="Arial" panose="020B0604020202020204" pitchFamily="34" charset="0"/>
                <a:cs typeface="Arial" panose="020B0604020202020204" pitchFamily="34" charset="0"/>
              </a:rPr>
              <a:t>Contracted Security Personnel </a:t>
            </a:r>
          </a:p>
          <a:p>
            <a:pPr marL="0" indent="0">
              <a:buNone/>
            </a:pPr>
            <a:r>
              <a:rPr lang="en-US" sz="2000" dirty="0">
                <a:latin typeface="Arial" panose="020B0604020202020204" pitchFamily="34" charset="0"/>
                <a:cs typeface="Arial" panose="020B0604020202020204" pitchFamily="34" charset="0"/>
              </a:rPr>
              <a:t>Must be specific to your facility and all rates, number of services/activities, recourses, time and  number of personnel must be planned out for the life of the project. </a:t>
            </a:r>
            <a:endParaRPr lang="en-US" sz="2000" dirty="0"/>
          </a:p>
        </p:txBody>
      </p:sp>
    </p:spTree>
    <p:extLst>
      <p:ext uri="{BB962C8B-B14F-4D97-AF65-F5344CB8AC3E}">
        <p14:creationId xmlns:p14="http://schemas.microsoft.com/office/powerpoint/2010/main" val="849616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CD53-50C7-C892-B27F-5D099834A1F9}"/>
              </a:ext>
            </a:extLst>
          </p:cNvPr>
          <p:cNvSpPr>
            <a:spLocks noGrp="1"/>
          </p:cNvSpPr>
          <p:nvPr>
            <p:ph type="title"/>
          </p:nvPr>
        </p:nvSpPr>
        <p:spPr/>
        <p:txBody>
          <a:bodyPr/>
          <a:lstStyle/>
          <a:p>
            <a:r>
              <a:rPr lang="en-US" dirty="0"/>
              <a:t>FEMA training initiative resources</a:t>
            </a:r>
          </a:p>
        </p:txBody>
      </p:sp>
      <p:sp>
        <p:nvSpPr>
          <p:cNvPr id="3" name="Content Placeholder 2">
            <a:extLst>
              <a:ext uri="{FF2B5EF4-FFF2-40B4-BE49-F238E27FC236}">
                <a16:creationId xmlns:a16="http://schemas.microsoft.com/office/drawing/2014/main" id="{ACD675B4-825B-C4B6-749E-A37BDA33DA11}"/>
              </a:ext>
            </a:extLst>
          </p:cNvPr>
          <p:cNvSpPr>
            <a:spLocks noGrp="1"/>
          </p:cNvSpPr>
          <p:nvPr>
            <p:ph idx="1"/>
          </p:nvPr>
        </p:nvSpPr>
        <p:spPr>
          <a:xfrm>
            <a:off x="496711" y="1119882"/>
            <a:ext cx="11198577" cy="5435029"/>
          </a:xfrm>
        </p:spPr>
        <p:txBody>
          <a:bodyPr>
            <a:normAutofit fontScale="62500" lnSpcReduction="20000"/>
          </a:bodyPr>
          <a:lstStyle/>
          <a:p>
            <a:pPr marL="0" indent="0">
              <a:buNone/>
            </a:pPr>
            <a:r>
              <a:rPr lang="en-US" sz="2600" b="1" i="0" cap="all" dirty="0">
                <a:solidFill>
                  <a:srgbClr val="000000"/>
                </a:solidFill>
                <a:effectLst/>
                <a:latin typeface="Arial" panose="020B0604020202020204" pitchFamily="34" charset="0"/>
                <a:cs typeface="Arial" panose="020B0604020202020204" pitchFamily="34" charset="0"/>
              </a:rPr>
              <a:t>ACTIVE SHOOTER PREPAREDNESS</a:t>
            </a:r>
          </a:p>
          <a:p>
            <a:pPr marL="0" indent="0">
              <a:buNone/>
            </a:pPr>
            <a:r>
              <a:rPr lang="en-US" sz="26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https://www.cisa.gov/active-shooter-preparedness</a:t>
            </a:r>
            <a:r>
              <a:rPr lang="en-US" sz="2600" dirty="0">
                <a:solidFill>
                  <a:srgbClr val="0070C0"/>
                </a:solidFill>
                <a:latin typeface="Arial" panose="020B0604020202020204" pitchFamily="34" charset="0"/>
                <a:cs typeface="Arial" panose="020B0604020202020204" pitchFamily="34" charset="0"/>
              </a:rPr>
              <a:t> </a:t>
            </a:r>
          </a:p>
          <a:p>
            <a:pPr marL="0" indent="0">
              <a:buNone/>
            </a:pPr>
            <a:r>
              <a:rPr lang="en-US" sz="26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https://www.cisa.gov/translated-active-shooter-resources</a:t>
            </a:r>
            <a:r>
              <a:rPr lang="en-US" sz="2600" dirty="0">
                <a:solidFill>
                  <a:srgbClr val="0070C0"/>
                </a:solidFill>
                <a:latin typeface="Arial" panose="020B0604020202020204" pitchFamily="34" charset="0"/>
                <a:cs typeface="Arial" panose="020B0604020202020204" pitchFamily="34" charset="0"/>
              </a:rPr>
              <a:t> </a:t>
            </a:r>
          </a:p>
          <a:p>
            <a:pPr marL="0" indent="0">
              <a:buNone/>
            </a:pPr>
            <a:endParaRPr lang="en-US" sz="2600" dirty="0">
              <a:solidFill>
                <a:srgbClr val="0070C0"/>
              </a:solidFill>
              <a:latin typeface="Arial" panose="020B0604020202020204" pitchFamily="34" charset="0"/>
              <a:cs typeface="Arial" panose="020B0604020202020204" pitchFamily="34" charset="0"/>
            </a:endParaRPr>
          </a:p>
          <a:p>
            <a:pPr marL="0" indent="0">
              <a:buNone/>
            </a:pPr>
            <a:r>
              <a:rPr lang="en-US" sz="2600" b="1" i="0" cap="all" dirty="0">
                <a:solidFill>
                  <a:srgbClr val="000000"/>
                </a:solidFill>
                <a:effectLst/>
                <a:latin typeface="Arial" panose="020B0604020202020204" pitchFamily="34" charset="0"/>
                <a:cs typeface="Arial" panose="020B0604020202020204" pitchFamily="34" charset="0"/>
              </a:rPr>
              <a:t>ACTIVE SHOOTER PREPAREDNESS WORKSHOP/WEBINAR AND RESOURCES</a:t>
            </a:r>
          </a:p>
          <a:p>
            <a:pPr marL="0" indent="0">
              <a:buNone/>
            </a:pPr>
            <a:r>
              <a:rPr lang="en-US" sz="26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https://www.cisa.gov/active-shooter-workshop-participant</a:t>
            </a:r>
            <a:r>
              <a:rPr lang="en-US" sz="2600" dirty="0">
                <a:solidFill>
                  <a:srgbClr val="0070C0"/>
                </a:solidFill>
                <a:latin typeface="Arial" panose="020B0604020202020204" pitchFamily="34" charset="0"/>
                <a:cs typeface="Arial" panose="020B0604020202020204" pitchFamily="34" charset="0"/>
              </a:rPr>
              <a:t> </a:t>
            </a:r>
          </a:p>
          <a:p>
            <a:pPr marL="0" indent="0">
              <a:buNone/>
            </a:pPr>
            <a:endParaRPr lang="en-US" sz="2600" dirty="0">
              <a:solidFill>
                <a:srgbClr val="0070C0"/>
              </a:solidFill>
              <a:latin typeface="Arial" panose="020B0604020202020204" pitchFamily="34" charset="0"/>
              <a:cs typeface="Arial" panose="020B0604020202020204" pitchFamily="34" charset="0"/>
            </a:endParaRPr>
          </a:p>
          <a:p>
            <a:pPr marL="0" indent="0">
              <a:buNone/>
            </a:pPr>
            <a:r>
              <a:rPr lang="en-US" sz="2600" b="1" i="0" cap="all" dirty="0">
                <a:solidFill>
                  <a:srgbClr val="000000"/>
                </a:solidFill>
                <a:effectLst/>
                <a:latin typeface="Arial" panose="020B0604020202020204" pitchFamily="34" charset="0"/>
                <a:cs typeface="Arial" panose="020B0604020202020204" pitchFamily="34" charset="0"/>
              </a:rPr>
              <a:t>EMPLOYEE VIGILANCE SECURITY SOFT SKILLS</a:t>
            </a:r>
          </a:p>
          <a:p>
            <a:pPr marL="0" indent="0">
              <a:buNone/>
            </a:pPr>
            <a:r>
              <a:rPr lang="en-US" sz="260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https://www.cisa.gov/employee-vigilance-security-soft-skills</a:t>
            </a:r>
            <a:r>
              <a:rPr lang="en-US" sz="2600" dirty="0">
                <a:solidFill>
                  <a:srgbClr val="0070C0"/>
                </a:solidFill>
                <a:latin typeface="Arial" panose="020B0604020202020204" pitchFamily="34" charset="0"/>
                <a:cs typeface="Arial" panose="020B0604020202020204" pitchFamily="34" charset="0"/>
              </a:rPr>
              <a:t> </a:t>
            </a:r>
          </a:p>
          <a:p>
            <a:pPr marL="0" indent="0">
              <a:buNone/>
            </a:pPr>
            <a:endParaRPr lang="en-US" sz="2600" dirty="0">
              <a:solidFill>
                <a:srgbClr val="0070C0"/>
              </a:solidFill>
              <a:latin typeface="Arial" panose="020B0604020202020204" pitchFamily="34" charset="0"/>
              <a:cs typeface="Arial" panose="020B0604020202020204" pitchFamily="34" charset="0"/>
            </a:endParaRPr>
          </a:p>
          <a:p>
            <a:pPr marL="0" indent="0">
              <a:buNone/>
            </a:pPr>
            <a:r>
              <a:rPr lang="en-US" sz="2600" b="1" i="0" cap="all" dirty="0">
                <a:solidFill>
                  <a:srgbClr val="000000"/>
                </a:solidFill>
                <a:effectLst/>
                <a:latin typeface="Arial" panose="020B0604020202020204" pitchFamily="34" charset="0"/>
                <a:cs typeface="Arial" panose="020B0604020202020204" pitchFamily="34" charset="0"/>
              </a:rPr>
              <a:t>EMPLOYEE VIGILANCE - POWER OF HELLO</a:t>
            </a:r>
          </a:p>
          <a:p>
            <a:pPr marL="0" indent="0">
              <a:buNone/>
            </a:pPr>
            <a:r>
              <a:rPr lang="en-US" sz="2600" dirty="0">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https://www.cisa.gov/power-hello</a:t>
            </a:r>
            <a:r>
              <a:rPr lang="en-US" sz="2600" dirty="0">
                <a:solidFill>
                  <a:srgbClr val="0070C0"/>
                </a:solidFill>
                <a:latin typeface="Arial" panose="020B0604020202020204" pitchFamily="34" charset="0"/>
                <a:cs typeface="Arial" panose="020B0604020202020204" pitchFamily="34" charset="0"/>
              </a:rPr>
              <a:t> </a:t>
            </a:r>
          </a:p>
          <a:p>
            <a:pPr marL="0" indent="0">
              <a:buNone/>
            </a:pPr>
            <a:endParaRPr lang="en-US" sz="2600" dirty="0">
              <a:solidFill>
                <a:srgbClr val="0070C0"/>
              </a:solidFill>
              <a:latin typeface="Arial" panose="020B0604020202020204" pitchFamily="34" charset="0"/>
              <a:cs typeface="Arial" panose="020B0604020202020204" pitchFamily="34" charset="0"/>
            </a:endParaRPr>
          </a:p>
          <a:p>
            <a:pPr marL="0" indent="0">
              <a:buNone/>
            </a:pPr>
            <a:r>
              <a:rPr lang="en-US" sz="2600" b="1" i="0" cap="all" dirty="0">
                <a:solidFill>
                  <a:srgbClr val="000000"/>
                </a:solidFill>
                <a:effectLst/>
                <a:latin typeface="Arial" panose="020B0604020202020204" pitchFamily="34" charset="0"/>
                <a:cs typeface="Arial" panose="020B0604020202020204" pitchFamily="34" charset="0"/>
              </a:rPr>
              <a:t>INSIDER THREAT MITIGATION</a:t>
            </a:r>
          </a:p>
          <a:p>
            <a:pPr marL="0" indent="0">
              <a:buNone/>
            </a:pPr>
            <a:r>
              <a:rPr lang="en-US" sz="2600" dirty="0">
                <a:solidFill>
                  <a:srgbClr val="0070C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https://www.cisa.gov/insider-threat-mitigation</a:t>
            </a:r>
            <a:r>
              <a:rPr lang="en-US" sz="2600" dirty="0">
                <a:solidFill>
                  <a:srgbClr val="0070C0"/>
                </a:solidFill>
                <a:latin typeface="Arial" panose="020B0604020202020204" pitchFamily="34" charset="0"/>
                <a:cs typeface="Arial" panose="020B0604020202020204" pitchFamily="34" charset="0"/>
              </a:rPr>
              <a:t> </a:t>
            </a:r>
          </a:p>
          <a:p>
            <a:pPr marL="0" indent="0">
              <a:buNone/>
            </a:pPr>
            <a:endParaRPr lang="en-US" sz="2600" dirty="0">
              <a:solidFill>
                <a:srgbClr val="0070C0"/>
              </a:solidFill>
              <a:latin typeface="Arial" panose="020B0604020202020204" pitchFamily="34" charset="0"/>
              <a:cs typeface="Arial" panose="020B0604020202020204" pitchFamily="34" charset="0"/>
            </a:endParaRPr>
          </a:p>
          <a:p>
            <a:pPr marL="0" indent="0">
              <a:buNone/>
            </a:pPr>
            <a:r>
              <a:rPr lang="en-US" sz="2600" b="1" i="0" cap="all" dirty="0">
                <a:solidFill>
                  <a:srgbClr val="000000"/>
                </a:solidFill>
                <a:effectLst/>
                <a:latin typeface="Arial" panose="020B0604020202020204" pitchFamily="34" charset="0"/>
                <a:cs typeface="Arial" panose="020B0604020202020204" pitchFamily="34" charset="0"/>
              </a:rPr>
              <a:t>DE-ESCALATION SERIES</a:t>
            </a:r>
          </a:p>
          <a:p>
            <a:pPr marL="0" indent="0">
              <a:buNone/>
            </a:pPr>
            <a:r>
              <a:rPr lang="en-US" sz="2600" dirty="0">
                <a:solidFill>
                  <a:srgbClr val="0070C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https://www.cisa.gov/de-escalation-series</a:t>
            </a:r>
            <a:r>
              <a:rPr lang="en-US" sz="2600" dirty="0">
                <a:solidFill>
                  <a:srgbClr val="0070C0"/>
                </a:solidFill>
                <a:latin typeface="Arial" panose="020B0604020202020204" pitchFamily="34" charset="0"/>
                <a:cs typeface="Arial" panose="020B0604020202020204" pitchFamily="34" charset="0"/>
              </a:rPr>
              <a:t> </a:t>
            </a:r>
          </a:p>
          <a:p>
            <a:pPr marL="0" indent="0">
              <a:buNone/>
            </a:pPr>
            <a:endParaRPr lang="en-US" dirty="0">
              <a:solidFill>
                <a:srgbClr val="0070C0"/>
              </a:solidFill>
            </a:endParaRPr>
          </a:p>
        </p:txBody>
      </p:sp>
    </p:spTree>
    <p:extLst>
      <p:ext uri="{BB962C8B-B14F-4D97-AF65-F5344CB8AC3E}">
        <p14:creationId xmlns:p14="http://schemas.microsoft.com/office/powerpoint/2010/main" val="4153656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66047-83F8-6438-FD91-480E1E40A5F3}"/>
              </a:ext>
            </a:extLst>
          </p:cNvPr>
          <p:cNvSpPr>
            <a:spLocks noGrp="1"/>
          </p:cNvSpPr>
          <p:nvPr>
            <p:ph type="title"/>
          </p:nvPr>
        </p:nvSpPr>
        <p:spPr>
          <a:xfrm>
            <a:off x="496712" y="69390"/>
            <a:ext cx="11198576" cy="829734"/>
          </a:xfrm>
        </p:spPr>
        <p:txBody>
          <a:bodyPr/>
          <a:lstStyle/>
          <a:p>
            <a:r>
              <a:rPr lang="en-US" dirty="0"/>
              <a:t>Pre-Approval of Planning/Training/Exercise</a:t>
            </a:r>
          </a:p>
        </p:txBody>
      </p:sp>
      <p:pic>
        <p:nvPicPr>
          <p:cNvPr id="21" name="Content Placeholder 20" descr="Diagram">
            <a:extLst>
              <a:ext uri="{FF2B5EF4-FFF2-40B4-BE49-F238E27FC236}">
                <a16:creationId xmlns:a16="http://schemas.microsoft.com/office/drawing/2014/main" id="{D2C051E8-A15B-05CD-C574-1150BBCD6A3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49391" y="766618"/>
            <a:ext cx="5276850" cy="6091381"/>
          </a:xfrm>
        </p:spPr>
      </p:pic>
      <p:sp>
        <p:nvSpPr>
          <p:cNvPr id="22" name="TextBox 21">
            <a:extLst>
              <a:ext uri="{FF2B5EF4-FFF2-40B4-BE49-F238E27FC236}">
                <a16:creationId xmlns:a16="http://schemas.microsoft.com/office/drawing/2014/main" id="{3C484B35-358A-A735-1655-C91EFA171E75}"/>
              </a:ext>
            </a:extLst>
          </p:cNvPr>
          <p:cNvSpPr txBox="1"/>
          <p:nvPr/>
        </p:nvSpPr>
        <p:spPr>
          <a:xfrm>
            <a:off x="432434" y="1898529"/>
            <a:ext cx="6014085" cy="4093428"/>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Moving forward - All Planning, Training and Exercise activities where NSGP funds will be utilized will require pre-approval prior to the activity date.</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This form was created to help ensure that all Planning, Training and Exercise expenses are pre-approved, allowable, and all required documentation is obtained and submitted for a seamless reimbursement process.</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When sending in your reimbursement form and itemized invoice, please include any supporting source documentation to </a:t>
            </a:r>
            <a:r>
              <a:rPr lang="en-US" sz="2000"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NSGP.KHP@KS.GOV</a:t>
            </a:r>
            <a:r>
              <a:rPr lang="en-US" sz="2000" dirty="0">
                <a:solidFill>
                  <a:srgbClr val="0070C0"/>
                </a:solidFill>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and carbon copy </a:t>
            </a:r>
            <a:r>
              <a:rPr lang="en-US" sz="2000" dirty="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KHP.Homeland@KS.GOV</a:t>
            </a:r>
            <a:r>
              <a:rPr lang="en-US" sz="2000" dirty="0">
                <a:solidFill>
                  <a:srgbClr val="0070C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48254895"/>
      </p:ext>
    </p:extLst>
  </p:cSld>
  <p:clrMapOvr>
    <a:masterClrMapping/>
  </p:clrMapOvr>
</p:sld>
</file>

<file path=ppt/theme/theme1.xml><?xml version="1.0" encoding="utf-8"?>
<a:theme xmlns:a="http://schemas.openxmlformats.org/drawingml/2006/main" name="HSGP Theeme">
  <a:themeElements>
    <a:clrScheme name="Custom 11">
      <a:dk1>
        <a:sysClr val="windowText" lastClr="000000"/>
      </a:dk1>
      <a:lt1>
        <a:sysClr val="window" lastClr="FFFFFF"/>
      </a:lt1>
      <a:dk2>
        <a:srgbClr val="1E5155"/>
      </a:dk2>
      <a:lt2>
        <a:srgbClr val="EBEBEB"/>
      </a:lt2>
      <a:accent1>
        <a:srgbClr val="121F6B"/>
      </a:accent1>
      <a:accent2>
        <a:srgbClr val="EA6312"/>
      </a:accent2>
      <a:accent3>
        <a:srgbClr val="E6B729"/>
      </a:accent3>
      <a:accent4>
        <a:srgbClr val="ADC8E7"/>
      </a:accent4>
      <a:accent5>
        <a:srgbClr val="ADC8E7"/>
      </a:accent5>
      <a:accent6>
        <a:srgbClr val="ADC8E7"/>
      </a:accent6>
      <a:hlink>
        <a:srgbClr val="ADC8E7"/>
      </a:hlink>
      <a:folHlink>
        <a:srgbClr val="ADC8E7"/>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HSGP Theeme" id="{CF7E1936-2E62-4318-9C2D-089A60F40D85}" vid="{DA9BECFF-9A30-4FC8-B5C9-29D83E1219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4E796FF7251342BB3E1FF206C474B3" ma:contentTypeVersion="8" ma:contentTypeDescription="Create a new document." ma:contentTypeScope="" ma:versionID="49bd00f9c247f721043663626235f2d7">
  <xsd:schema xmlns:xsd="http://www.w3.org/2001/XMLSchema" xmlns:xs="http://www.w3.org/2001/XMLSchema" xmlns:p="http://schemas.microsoft.com/office/2006/metadata/properties" xmlns:ns3="6d042460-b09c-44e0-bd61-a03c419d2a0e" xmlns:ns4="e0dba54f-527b-49c5-8cab-2bd5e7e5e970" targetNamespace="http://schemas.microsoft.com/office/2006/metadata/properties" ma:root="true" ma:fieldsID="4c973965e3c5d98f4bdc631e91190f50" ns3:_="" ns4:_="">
    <xsd:import namespace="6d042460-b09c-44e0-bd61-a03c419d2a0e"/>
    <xsd:import namespace="e0dba54f-527b-49c5-8cab-2bd5e7e5e97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042460-b09c-44e0-bd61-a03c419d2a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dba54f-527b-49c5-8cab-2bd5e7e5e9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B0F593-9724-4E26-995E-D23A98925DBB}">
  <ds:schemaRefs>
    <ds:schemaRef ds:uri="http://purl.org/dc/terms/"/>
    <ds:schemaRef ds:uri="e0dba54f-527b-49c5-8cab-2bd5e7e5e970"/>
    <ds:schemaRef ds:uri="http://schemas.microsoft.com/office/2006/documentManagement/types"/>
    <ds:schemaRef ds:uri="6d042460-b09c-44e0-bd61-a03c419d2a0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75EC3E5-AEE1-46F8-B851-51447530692B}">
  <ds:schemaRefs>
    <ds:schemaRef ds:uri="http://schemas.microsoft.com/sharepoint/v3/contenttype/forms"/>
  </ds:schemaRefs>
</ds:datastoreItem>
</file>

<file path=customXml/itemProps3.xml><?xml version="1.0" encoding="utf-8"?>
<ds:datastoreItem xmlns:ds="http://schemas.openxmlformats.org/officeDocument/2006/customXml" ds:itemID="{8A15003F-E6ED-438D-98FA-EAC7A003EF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042460-b09c-44e0-bd61-a03c419d2a0e"/>
    <ds:schemaRef ds:uri="e0dba54f-527b-49c5-8cab-2bd5e7e5e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HSGP Theeme</Template>
  <TotalTime>9194</TotalTime>
  <Words>2367</Words>
  <Application>Microsoft Office PowerPoint</Application>
  <PresentationFormat>Widescreen</PresentationFormat>
  <Paragraphs>239</Paragraphs>
  <Slides>17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Courier New</vt:lpstr>
      <vt:lpstr>Symbol</vt:lpstr>
      <vt:lpstr>Trebuchet MS</vt:lpstr>
      <vt:lpstr>Wingdings</vt:lpstr>
      <vt:lpstr>HSGP Theeme</vt:lpstr>
      <vt:lpstr>Nonprofit Security Grant Program -Project Management </vt:lpstr>
      <vt:lpstr>Welcome</vt:lpstr>
      <vt:lpstr>Congratulations!</vt:lpstr>
      <vt:lpstr>Environmental Historic Preservation (EHP)</vt:lpstr>
      <vt:lpstr>Enhancing the Protection of Soft Targets/Crowded Places </vt:lpstr>
      <vt:lpstr>Remember your approved activities</vt:lpstr>
      <vt:lpstr>PowerPoint Presentation</vt:lpstr>
      <vt:lpstr>FEMA training initiative resources</vt:lpstr>
      <vt:lpstr>Pre-Approval of Planning/Training/Exercise</vt:lpstr>
      <vt:lpstr>Equipment &amp; Accountability </vt:lpstr>
      <vt:lpstr> M&amp;A Summary </vt:lpstr>
      <vt:lpstr>  Procurement Thresholds </vt:lpstr>
      <vt:lpstr>  Reimbursement process </vt:lpstr>
      <vt:lpstr>  Records Retention </vt:lpstr>
      <vt:lpstr> Resources  </vt:lpstr>
      <vt:lpstr> Contacts  </vt:lpstr>
      <vt:lpst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2017 Funding Distribution Graphs and Tables</dc:title>
  <dc:creator>Matt Llewelyn</dc:creator>
  <cp:lastModifiedBy>Melissa McCoy [KHP]</cp:lastModifiedBy>
  <cp:revision>263</cp:revision>
  <dcterms:created xsi:type="dcterms:W3CDTF">2017-06-26T15:05:45Z</dcterms:created>
  <dcterms:modified xsi:type="dcterms:W3CDTF">2024-09-27T19:01:57Z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0x010100704E796FF7251342BB3E1FF206C474B3</vt:lpwstr>
  </property>
</Properties>
</file>